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xml" ContentType="application/vnd.openxmlformats-officedocument.presentationml.tags+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tags/tag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75"/>
  </p:notesMasterIdLst>
  <p:sldIdLst>
    <p:sldId id="256" r:id="rId2"/>
    <p:sldId id="416" r:id="rId3"/>
    <p:sldId id="510" r:id="rId4"/>
    <p:sldId id="517" r:id="rId5"/>
    <p:sldId id="536" r:id="rId6"/>
    <p:sldId id="495" r:id="rId7"/>
    <p:sldId id="520" r:id="rId8"/>
    <p:sldId id="521" r:id="rId9"/>
    <p:sldId id="522" r:id="rId10"/>
    <p:sldId id="379" r:id="rId11"/>
    <p:sldId id="524" r:id="rId12"/>
    <p:sldId id="418" r:id="rId13"/>
    <p:sldId id="428" r:id="rId14"/>
    <p:sldId id="464" r:id="rId15"/>
    <p:sldId id="511" r:id="rId16"/>
    <p:sldId id="523" r:id="rId17"/>
    <p:sldId id="475" r:id="rId18"/>
    <p:sldId id="541" r:id="rId19"/>
    <p:sldId id="476" r:id="rId20"/>
    <p:sldId id="498" r:id="rId21"/>
    <p:sldId id="542" r:id="rId22"/>
    <p:sldId id="543" r:id="rId23"/>
    <p:sldId id="540" r:id="rId24"/>
    <p:sldId id="480" r:id="rId25"/>
    <p:sldId id="499" r:id="rId26"/>
    <p:sldId id="478" r:id="rId27"/>
    <p:sldId id="507" r:id="rId28"/>
    <p:sldId id="427" r:id="rId29"/>
    <p:sldId id="482" r:id="rId30"/>
    <p:sldId id="545" r:id="rId31"/>
    <p:sldId id="546" r:id="rId32"/>
    <p:sldId id="508" r:id="rId33"/>
    <p:sldId id="513" r:id="rId34"/>
    <p:sldId id="483" r:id="rId35"/>
    <p:sldId id="547" r:id="rId36"/>
    <p:sldId id="488" r:id="rId37"/>
    <p:sldId id="534" r:id="rId38"/>
    <p:sldId id="485" r:id="rId39"/>
    <p:sldId id="484" r:id="rId40"/>
    <p:sldId id="501" r:id="rId41"/>
    <p:sldId id="486" r:id="rId42"/>
    <p:sldId id="500" r:id="rId43"/>
    <p:sldId id="502" r:id="rId44"/>
    <p:sldId id="503" r:id="rId45"/>
    <p:sldId id="506" r:id="rId46"/>
    <p:sldId id="474" r:id="rId47"/>
    <p:sldId id="489" r:id="rId48"/>
    <p:sldId id="525" r:id="rId49"/>
    <p:sldId id="531" r:id="rId50"/>
    <p:sldId id="528" r:id="rId51"/>
    <p:sldId id="529" r:id="rId52"/>
    <p:sldId id="530" r:id="rId53"/>
    <p:sldId id="505" r:id="rId54"/>
    <p:sldId id="519" r:id="rId55"/>
    <p:sldId id="515" r:id="rId56"/>
    <p:sldId id="535" r:id="rId57"/>
    <p:sldId id="514" r:id="rId58"/>
    <p:sldId id="532" r:id="rId59"/>
    <p:sldId id="431" r:id="rId60"/>
    <p:sldId id="446" r:id="rId61"/>
    <p:sldId id="456" r:id="rId62"/>
    <p:sldId id="436" r:id="rId63"/>
    <p:sldId id="409" r:id="rId64"/>
    <p:sldId id="429" r:id="rId65"/>
    <p:sldId id="455" r:id="rId66"/>
    <p:sldId id="473" r:id="rId67"/>
    <p:sldId id="539" r:id="rId68"/>
    <p:sldId id="544" r:id="rId69"/>
    <p:sldId id="472" r:id="rId70"/>
    <p:sldId id="533" r:id="rId71"/>
    <p:sldId id="470" r:id="rId72"/>
    <p:sldId id="537" r:id="rId73"/>
    <p:sldId id="527"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536"/>
            <p14:sldId id="495"/>
            <p14:sldId id="520"/>
            <p14:sldId id="521"/>
            <p14:sldId id="522"/>
            <p14:sldId id="379"/>
            <p14:sldId id="524"/>
            <p14:sldId id="418"/>
          </p14:sldIdLst>
        </p14:section>
        <p14:section name="User Understanding in Recommendation" id="{5AAAB9CE-3D8C-F345-B9BC-72333A827AE9}">
          <p14:sldIdLst>
            <p14:sldId id="428"/>
            <p14:sldId id="464"/>
            <p14:sldId id="511"/>
            <p14:sldId id="523"/>
            <p14:sldId id="475"/>
            <p14:sldId id="541"/>
            <p14:sldId id="476"/>
            <p14:sldId id="498"/>
            <p14:sldId id="542"/>
            <p14:sldId id="543"/>
            <p14:sldId id="540"/>
            <p14:sldId id="480"/>
            <p14:sldId id="499"/>
            <p14:sldId id="478"/>
            <p14:sldId id="507"/>
          </p14:sldIdLst>
        </p14:section>
        <p14:section name="Professional Profile Learning" id="{5A1381A5-1A5F-5E43-BF43-14AEB3C65BBA}">
          <p14:sldIdLst>
            <p14:sldId id="427"/>
            <p14:sldId id="482"/>
            <p14:sldId id="545"/>
            <p14:sldId id="546"/>
            <p14:sldId id="508"/>
            <p14:sldId id="513"/>
            <p14:sldId id="483"/>
            <p14:sldId id="547"/>
            <p14:sldId id="488"/>
            <p14:sldId id="534"/>
            <p14:sldId id="485"/>
            <p14:sldId id="484"/>
            <p14:sldId id="501"/>
            <p14:sldId id="486"/>
            <p14:sldId id="500"/>
            <p14:sldId id="502"/>
            <p14:sldId id="503"/>
            <p14:sldId id="506"/>
          </p14:sldIdLst>
        </p14:section>
        <p14:section name="User Dynamic Modeling" id="{E2DE979C-BB99-FD48-8BED-51EF959C0C67}">
          <p14:sldIdLst>
            <p14:sldId id="474"/>
            <p14:sldId id="489"/>
            <p14:sldId id="525"/>
            <p14:sldId id="531"/>
            <p14:sldId id="528"/>
            <p14:sldId id="529"/>
            <p14:sldId id="530"/>
            <p14:sldId id="505"/>
            <p14:sldId id="519"/>
            <p14:sldId id="515"/>
            <p14:sldId id="535"/>
            <p14:sldId id="514"/>
            <p14:sldId id="532"/>
          </p14:sldIdLst>
        </p14:section>
        <p14:section name="Conclusion" id="{B21708D6-9EC8-D64E-B5CA-7E1D1C5D1383}">
          <p14:sldIdLst>
            <p14:sldId id="431"/>
            <p14:sldId id="446"/>
            <p14:sldId id="456"/>
            <p14:sldId id="436"/>
            <p14:sldId id="409"/>
          </p14:sldIdLst>
        </p14:section>
        <p14:section name="Appendix" id="{23A10DBD-8702-2C47-B043-C0A002ACC6AD}">
          <p14:sldIdLst>
            <p14:sldId id="429"/>
            <p14:sldId id="455"/>
          </p14:sldIdLst>
        </p14:section>
        <p14:section name="Section sans titre" id="{A3508AB5-9397-4F40-A873-DB54304986CA}">
          <p14:sldIdLst>
            <p14:sldId id="473"/>
            <p14:sldId id="539"/>
            <p14:sldId id="544"/>
            <p14:sldId id="472"/>
            <p14:sldId id="533"/>
            <p14:sldId id="470"/>
            <p14:sldId id="537"/>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4F4A"/>
    <a:srgbClr val="CCCFE4"/>
    <a:srgbClr val="F8CECC"/>
    <a:srgbClr val="DAE9FC"/>
    <a:srgbClr val="7A2D2A"/>
    <a:srgbClr val="564100"/>
    <a:srgbClr val="98AD8B"/>
    <a:srgbClr val="8DAD78"/>
    <a:srgbClr val="EEF1F6"/>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926"/>
    <p:restoredTop sz="60890"/>
  </p:normalViewPr>
  <p:slideViewPr>
    <p:cSldViewPr snapToGrid="0" snapToObjects="1">
      <p:cViewPr varScale="1">
        <p:scale>
          <a:sx n="63" d="100"/>
          <a:sy n="63" d="100"/>
        </p:scale>
        <p:origin x="156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22/11/2021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Hello</a:t>
            </a:r>
          </a:p>
          <a:p>
            <a:pPr marL="0" lvl="0" indent="0">
              <a:spcBef>
                <a:spcPts val="0"/>
              </a:spcBef>
              <a:spcAft>
                <a:spcPts val="0"/>
              </a:spcAft>
              <a:buNone/>
            </a:pPr>
            <a:r>
              <a:rPr lang="fr-FR" dirty="0" err="1"/>
              <a:t>Thank</a:t>
            </a:r>
            <a:r>
              <a:rPr lang="fr-FR" dirty="0"/>
              <a:t> </a:t>
            </a:r>
            <a:r>
              <a:rPr lang="fr-FR" dirty="0" err="1"/>
              <a:t>you</a:t>
            </a:r>
            <a:r>
              <a:rPr lang="fr-FR" dirty="0"/>
              <a:t> for </a:t>
            </a:r>
            <a:r>
              <a:rPr lang="fr-FR" dirty="0" err="1"/>
              <a:t>being</a:t>
            </a:r>
            <a:r>
              <a:rPr lang="fr-FR" dirty="0"/>
              <a:t> </a:t>
            </a:r>
            <a:r>
              <a:rPr lang="fr-FR" dirty="0" err="1"/>
              <a:t>here</a:t>
            </a:r>
            <a:endParaRPr lang="fr-FR" dirty="0"/>
          </a:p>
          <a:p>
            <a:pPr marL="0" lvl="0" indent="0">
              <a:spcBef>
                <a:spcPts val="0"/>
              </a:spcBef>
              <a:spcAft>
                <a:spcPts val="0"/>
              </a:spcAft>
              <a:buNone/>
            </a:pPr>
            <a:r>
              <a:rPr lang="fr-FR" dirty="0" err="1"/>
              <a:t>I’ll</a:t>
            </a:r>
            <a:r>
              <a:rPr lang="fr-FR" dirty="0"/>
              <a:t> </a:t>
            </a:r>
            <a:r>
              <a:rPr lang="fr-FR" dirty="0" err="1"/>
              <a:t>be</a:t>
            </a:r>
            <a:r>
              <a:rPr lang="fr-FR" dirty="0"/>
              <a:t> </a:t>
            </a:r>
            <a:r>
              <a:rPr lang="fr-FR" dirty="0" err="1"/>
              <a:t>presenting</a:t>
            </a:r>
            <a:r>
              <a:rPr lang="fr-FR" dirty="0"/>
              <a:t> </a:t>
            </a:r>
            <a:r>
              <a:rPr lang="fr-FR" dirty="0" err="1"/>
              <a:t>my</a:t>
            </a:r>
            <a:r>
              <a:rPr lang="fr-FR" dirty="0"/>
              <a:t> PHD</a:t>
            </a:r>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first contribution, HRAN, we will combine a </a:t>
            </a:r>
            <a:r>
              <a:rPr lang="fr-FR" dirty="0" err="1"/>
              <a:t>Recommendation</a:t>
            </a:r>
            <a:r>
              <a:rPr lang="fr-FR" dirty="0"/>
              <a:t> and NLP </a:t>
            </a:r>
            <a:r>
              <a:rPr lang="fr-FR" dirty="0" err="1"/>
              <a:t>methods</a:t>
            </a:r>
            <a:r>
              <a:rPr lang="fr-FR" dirty="0"/>
              <a:t> to </a:t>
            </a:r>
            <a:r>
              <a:rPr lang="en-US" dirty="0"/>
              <a:t>refine our understanding of user tastes in a classic </a:t>
            </a:r>
            <a:r>
              <a:rPr lang="fr-FR" dirty="0" err="1"/>
              <a:t>Recommendation</a:t>
            </a:r>
            <a:r>
              <a:rPr lang="fr-FR" dirty="0"/>
              <a:t> </a:t>
            </a:r>
            <a:r>
              <a:rPr lang="fr-FR" dirty="0" err="1"/>
              <a:t>problematic</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our</a:t>
            </a:r>
            <a:r>
              <a:rPr lang="fr-FR" dirty="0"/>
              <a:t> second contribution, </a:t>
            </a:r>
            <a:r>
              <a:rPr lang="fr-FR" dirty="0" err="1"/>
              <a:t>Resume</a:t>
            </a:r>
            <a:r>
              <a:rPr lang="fr-FR" dirty="0"/>
              <a:t>, </a:t>
            </a:r>
            <a:r>
              <a:rPr lang="fr-FR" dirty="0" err="1"/>
              <a:t>we</a:t>
            </a:r>
            <a:r>
              <a:rPr lang="fr-FR" dirty="0"/>
              <a:t> propose a </a:t>
            </a:r>
            <a:r>
              <a:rPr lang="fr-FR" dirty="0" err="1"/>
              <a:t>framework</a:t>
            </a:r>
            <a:r>
              <a:rPr lang="fr-FR" dirty="0"/>
              <a:t> to </a:t>
            </a:r>
            <a:r>
              <a:rPr lang="fr-FR" dirty="0" err="1"/>
              <a:t>learn</a:t>
            </a:r>
            <a:r>
              <a:rPr lang="fr-FR" dirty="0"/>
              <a:t> and </a:t>
            </a:r>
            <a:r>
              <a:rPr lang="fr-FR" dirty="0" err="1"/>
              <a:t>evaluate</a:t>
            </a:r>
            <a:r>
              <a:rPr lang="fr-FR" dirty="0"/>
              <a:t> user </a:t>
            </a:r>
            <a:r>
              <a:rPr lang="fr-FR" dirty="0" err="1"/>
              <a:t>professional</a:t>
            </a:r>
            <a:r>
              <a:rPr lang="fr-FR" dirty="0"/>
              <a:t> profiles, a new </a:t>
            </a:r>
            <a:r>
              <a:rPr lang="fr-FR" dirty="0" err="1"/>
              <a:t>task</a:t>
            </a:r>
            <a:r>
              <a:rPr lang="fr-FR" dirty="0"/>
              <a:t>, by </a:t>
            </a:r>
            <a:r>
              <a:rPr lang="fr-FR" dirty="0" err="1"/>
              <a:t>combining</a:t>
            </a:r>
            <a:r>
              <a:rPr lang="fr-FR" dirty="0"/>
              <a:t> RL to NLP and </a:t>
            </a:r>
            <a:r>
              <a:rPr lang="fr-FR" dirty="0" err="1"/>
              <a:t>Text</a:t>
            </a:r>
            <a:r>
              <a:rPr lang="fr-FR" dirty="0"/>
              <a:t> </a:t>
            </a:r>
            <a:r>
              <a:rPr lang="fr-FR" dirty="0" err="1"/>
              <a:t>generation</a:t>
            </a:r>
            <a:r>
              <a:rPr lang="fr-FR" dirty="0"/>
              <a:t>.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Sur citation de </a:t>
            </a:r>
            <a:r>
              <a:rPr lang="fr-FR" dirty="0" err="1"/>
              <a:t>bengio</a:t>
            </a:r>
            <a:r>
              <a:rPr lang="fr-FR" dirty="0"/>
              <a:t> «tous les profils sont dans des espaces latents » https://</a:t>
            </a:r>
            <a:r>
              <a:rPr lang="fr-FR" dirty="0" err="1"/>
              <a:t>arxiv.org</a:t>
            </a:r>
            <a:r>
              <a:rPr lang="fr-FR" dirty="0"/>
              <a:t>/abs/1206.5538</a:t>
            </a:r>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endParaRPr lang="en-US" b="0" dirty="0"/>
          </a:p>
          <a:p>
            <a:r>
              <a:rPr lang="en-US" b="0" dirty="0"/>
              <a:t>We will first go over our first contribution, HRAN.</a:t>
            </a:r>
          </a:p>
          <a:p>
            <a:r>
              <a:rPr lang="en-US" b="0" dirty="0"/>
              <a:t>Then, we will present Resume, a text-based framework for user representation.</a:t>
            </a:r>
          </a:p>
          <a:p>
            <a:r>
              <a:rPr lang="en-US" b="0" dirty="0"/>
              <a:t>We will also present some exploratory work on user dynamic modeling, before offering some perspective and concluding.</a:t>
            </a:r>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our HRAN model, which was published …</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the will to improve a recommender’s accuracy performances by refining our understanding of the user, as well as the </a:t>
            </a:r>
            <a:r>
              <a:rPr lang="en-US" b="0" dirty="0" err="1"/>
              <a:t>explainability</a:t>
            </a:r>
            <a:r>
              <a:rPr lang="en-US" b="0" dirty="0"/>
              <a:t> of the model’s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reviews can help improve performances &amp; make predictions understandable, by highlighting the user’s preferences.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implement this intuition by combining a traditional rating regression module to an attentive sentiment analysis module. </a:t>
            </a:r>
          </a:p>
          <a:p>
            <a:endParaRPr lang="en-US" b="0" dirty="0"/>
          </a:p>
          <a:p>
            <a:r>
              <a:rPr lang="en-US" b="0" dirty="0"/>
              <a:t>The resulting model is called HRAN, for Hierarchical Recurrent Attentive Network. </a:t>
            </a:r>
          </a:p>
          <a:p>
            <a:endParaRPr lang="en-US" b="0" dirty="0"/>
          </a:p>
          <a:p>
            <a:r>
              <a:rPr lang="en-US" b="0" dirty="0"/>
              <a:t>The sentiment analysis part takes the reviews as input, while the rating regression module takes both the user and the item profiles as input. </a:t>
            </a:r>
          </a:p>
          <a:p>
            <a:r>
              <a:rPr lang="en-US" b="0" dirty="0"/>
              <a:t>Both parts of the model output the same object: the rating that user u gave item </a:t>
            </a:r>
            <a:r>
              <a:rPr lang="en-US" b="0" dirty="0" err="1"/>
              <a:t>i</a:t>
            </a:r>
            <a:r>
              <a:rPr lang="en-US" b="0" dirty="0"/>
              <a:t>. </a:t>
            </a:r>
          </a:p>
          <a:p>
            <a:r>
              <a:rPr lang="en-US" b="0" dirty="0"/>
              <a:t>The sentiment analysis part is trained predict the review’s polarity by a NLL loss a prediction, and the Rating regression part is trained to optimize a MSE loss on the predicted rating.</a:t>
            </a:r>
          </a:p>
          <a:p>
            <a:endParaRPr lang="en-US" b="0" dirty="0"/>
          </a:p>
          <a:p>
            <a:r>
              <a:rPr lang="en-US" b="0" dirty="0"/>
              <a:t>While those two tasks are rarely combined, because they are quite different, in this precise setting they are complementary. </a:t>
            </a:r>
          </a:p>
          <a:p>
            <a:r>
              <a:rPr lang="en-US" b="0" dirty="0"/>
              <a:t>The Sentiment Analysis module gives us a global, absolute idea of the feeling expressed in the review, and thus acts as a regularization for the Rating Regression module, which informs us more precisely regarding the user-item interaction.</a:t>
            </a:r>
          </a:p>
          <a:p>
            <a:endParaRPr lang="en-US" b="0" dirty="0"/>
          </a:p>
          <a:p>
            <a:r>
              <a:rPr lang="en-US" b="0" dirty="0"/>
              <a:t>Note that both modules share inner intermediate representations to refine the models’ understanding of the user’s tastes, which we will detail in the next slides.</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tackle this recommendation problem with a collaborative filtering approach as we are interested in the interactions between the users and the items.</a:t>
            </a:r>
          </a:p>
          <a:p>
            <a:endParaRPr lang="en-US" b="0" dirty="0"/>
          </a:p>
          <a:p>
            <a:r>
              <a:rPr lang="en-US" b="0" dirty="0"/>
              <a:t>Additionally, and similarly to McAuley and </a:t>
            </a:r>
            <a:r>
              <a:rPr lang="en-US" b="0" dirty="0" err="1"/>
              <a:t>Leskovec</a:t>
            </a:r>
            <a:r>
              <a:rPr lang="en-US" b="0" dirty="0"/>
              <a:t>, we make use of the available textual reviews to refine our understanding of the user’s tastes. </a:t>
            </a:r>
          </a:p>
          <a:p>
            <a:endParaRPr lang="en-US" b="0" dirty="0"/>
          </a:p>
          <a:p>
            <a:r>
              <a:rPr lang="en-US" b="0" dirty="0"/>
              <a:t>We also largely build on the work of Yang et al and their Hierarchical Attentive Network for document classification, which we adapted to our problematics in the  sentiment analysis module..</a:t>
            </a:r>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b="0" dirty="0"/>
              <a:t>Similarly to their documents, our reviews are by essence hierarchical as they are composed of sentences, themselves composed of words. </a:t>
            </a:r>
          </a:p>
          <a:p>
            <a:r>
              <a:rPr lang="en-US" b="0" dirty="0"/>
              <a:t>On top of that, we make the hypothesis that the information contained in the reviews are, too, hierarchical.</a:t>
            </a:r>
          </a:p>
          <a:p>
            <a:r>
              <a:rPr lang="en-US" b="0" dirty="0"/>
              <a:t>In other words, we want to understand what words are most important in a sentence, and what sentences are most important in a review.</a:t>
            </a:r>
          </a:p>
          <a:p>
            <a:endParaRPr lang="en-US" noProof="0" dirty="0"/>
          </a:p>
          <a:p>
            <a:r>
              <a:rPr lang="en-US" noProof="0" dirty="0"/>
              <a:t>Thus, the challenge is to aggregate the data in the review in a way that allows us to predict the review’s overall polarity, which is what the sentiment analysis is trained to do.</a:t>
            </a:r>
          </a:p>
          <a:p>
            <a:endParaRPr lang="en-US" b="1"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We handle this problem by using an attention mechanism like yang et al: with two sequential Recurrent Bidirectional Attentive modules, or RBA;  we we describe in detail in the following slide.</a:t>
            </a:r>
          </a:p>
          <a:p>
            <a:endParaRPr lang="en-US" noProof="0" dirty="0"/>
          </a:p>
          <a:p>
            <a:r>
              <a:rPr lang="en-US" noProof="0" dirty="0"/>
              <a:t>The first RBA aggregates the words w of a sentence into a representation of this sentence </a:t>
            </a:r>
            <a:r>
              <a:rPr lang="en-US" noProof="0" dirty="0" err="1"/>
              <a:t>z_s</a:t>
            </a:r>
            <a:r>
              <a:rPr lang="en-US" noProof="0" dirty="0"/>
              <a:t>, which is in turn fed to the sentence-level RBA and aggregated to form the final review representation, </a:t>
            </a:r>
            <a:r>
              <a:rPr lang="en-US" noProof="0" dirty="0" err="1"/>
              <a:t>z_review</a:t>
            </a:r>
            <a:r>
              <a:rPr lang="en-US" noProof="0" dirty="0"/>
              <a:t>. </a:t>
            </a:r>
          </a:p>
          <a:p>
            <a:endParaRPr lang="en-US" noProof="0" dirty="0"/>
          </a:p>
          <a:p>
            <a:r>
              <a:rPr lang="en-US" noProof="0" dirty="0"/>
              <a:t>This whole module is then trained to optimize a Negative Log Likelihood Loss between the predicted rating and the actual rating.</a:t>
            </a:r>
          </a:p>
          <a:p>
            <a:endParaRPr lang="en-US" noProof="0" dirty="0"/>
          </a:p>
          <a:p>
            <a:r>
              <a:rPr lang="en-US" noProof="0" dirty="0"/>
              <a:t>Let us now dive into the RBA in details.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101772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As its name indicates, the RBA module is composed of a bi-directional recurrent cell coupled to an attention mechanism. </a:t>
            </a:r>
          </a:p>
          <a:p>
            <a:endParaRPr lang="en-US" noProof="0" dirty="0"/>
          </a:p>
          <a:p>
            <a:r>
              <a:rPr lang="en-US" noProof="0" dirty="0"/>
              <a:t>The sequence S is encoded from both sides in order to capture the intra sequence information. Bidirectional encoding is particularly useful when the sequences are long, because it prevents the forgetting of the sequence’s beginning.</a:t>
            </a:r>
          </a:p>
          <a:p>
            <a:r>
              <a:rPr lang="en-US" noProof="0" dirty="0"/>
              <a:t>The forward and backward annotations are then concatenated in a single vector, h.</a:t>
            </a:r>
          </a:p>
          <a:p>
            <a:r>
              <a:rPr lang="en-US" noProof="0" dirty="0"/>
              <a:t>This newly formed hidden state is then multiplied in a dot product with a learned attention vector a.  </a:t>
            </a:r>
          </a:p>
          <a:p>
            <a:r>
              <a:rPr lang="en-US" b="0" noProof="0" dirty="0"/>
              <a:t>This dot product is then passed into a </a:t>
            </a:r>
            <a:r>
              <a:rPr lang="en-US" b="0" noProof="0" dirty="0" err="1"/>
              <a:t>softmax</a:t>
            </a:r>
            <a:r>
              <a:rPr lang="en-US" b="0" noProof="0" dirty="0"/>
              <a:t> along the dimension of h to obtain the attention scores </a:t>
            </a:r>
            <a:r>
              <a:rPr lang="en-US" b="0" noProof="0" dirty="0" err="1"/>
              <a:t>alpha_i</a:t>
            </a:r>
            <a:r>
              <a:rPr lang="en-US" b="0" noProof="0" dirty="0"/>
              <a:t> of each hidden state in the final sentence representation </a:t>
            </a:r>
            <a:r>
              <a:rPr lang="en-US" b="0" noProof="0" dirty="0" err="1"/>
              <a:t>e_s</a:t>
            </a:r>
            <a:r>
              <a:rPr lang="en-US" b="0" noProof="0" dirty="0"/>
              <a:t>.</a:t>
            </a:r>
          </a:p>
          <a:p>
            <a:r>
              <a:rPr lang="en-US" b="0" noProof="0" dirty="0"/>
              <a:t>This equation is the main part of attention and can be understood as the way the model learns to differentiate important words with respect to the other in the sentence.</a:t>
            </a:r>
          </a:p>
          <a:p>
            <a:endParaRPr lang="en-US" b="0" noProof="0" dirty="0"/>
          </a:p>
          <a:p>
            <a:r>
              <a:rPr lang="en-US" b="0" noProof="0" dirty="0"/>
              <a:t>So that’s the classic way to compute attention scores. But the originality of our approach lies in our personalized attention computation.</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a:t>
            </a:r>
            <a:r>
              <a:rPr lang="en-US" b="1" dirty="0"/>
              <a:t>explosion of data </a:t>
            </a:r>
            <a:r>
              <a:rPr lang="en-US" dirty="0"/>
              <a:t>and basically of choice and online services:  movies on Netflix, stuff on amazon and so on.</a:t>
            </a:r>
          </a:p>
          <a:p>
            <a:endParaRPr lang="en-US" dirty="0"/>
          </a:p>
          <a:p>
            <a:r>
              <a:rPr lang="en-US" dirty="0"/>
              <a:t>Additionally, the number </a:t>
            </a:r>
            <a:r>
              <a:rPr lang="en-US" b="0" dirty="0"/>
              <a:t>of</a:t>
            </a:r>
            <a:r>
              <a:rPr lang="en-US" b="1" dirty="0"/>
              <a:t> interactions between users and those systems </a:t>
            </a:r>
            <a:r>
              <a:rPr lang="en-US" dirty="0"/>
              <a:t>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main idea of our approach to attention computation is that we want to refine our understanding of the user by modeling both a general attention component, relative to the language used in the reviews, and a personalized attention component, computed from the interaction between the user and the considered item.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global component of this attention, </a:t>
            </a:r>
            <a:r>
              <a:rPr lang="en-US" sz="1200" b="0" i="0" u="none" strike="noStrike" kern="1200" noProof="0" dirty="0" err="1">
                <a:solidFill>
                  <a:schemeClr val="tx1"/>
                </a:solidFill>
                <a:effectLst/>
                <a:latin typeface="+mn-lt"/>
                <a:ea typeface="+mn-ea"/>
                <a:cs typeface="+mn-cs"/>
              </a:rPr>
              <a:t>a_g</a:t>
            </a:r>
            <a:r>
              <a:rPr lang="en-US" sz="1200" b="0" i="0" u="none" strike="noStrike" kern="1200" noProof="0" dirty="0">
                <a:solidFill>
                  <a:schemeClr val="tx1"/>
                </a:solidFill>
                <a:effectLst/>
                <a:latin typeface="+mn-lt"/>
                <a:ea typeface="+mn-ea"/>
                <a:cs typeface="+mn-cs"/>
              </a:rPr>
              <a:t>, is computed from the review’s elements s similarly to the previous slide. It represents what elements of the sequence are the most important from a general language point of view. In the next slides we will present some attention visualization that show that this generalist component highlight opinion terms like “great”, “best”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Then comes the personalized attention, denoted </a:t>
            </a:r>
            <a:r>
              <a:rPr lang="en-US" sz="1200" b="0" i="0" u="none" strike="noStrike" kern="1200" noProof="0" dirty="0" err="1">
                <a:solidFill>
                  <a:schemeClr val="tx1"/>
                </a:solidFill>
                <a:effectLst/>
                <a:latin typeface="+mn-lt"/>
                <a:ea typeface="+mn-ea"/>
                <a:cs typeface="+mn-cs"/>
              </a:rPr>
              <a:t>a_u,i</a:t>
            </a:r>
            <a:r>
              <a:rPr lang="en-US" sz="1200" b="0" i="0" u="none" strike="noStrike" kern="1200" noProof="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This component is computed from the user and item profiles in the rating regression part of the HRAN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So, from the user and item profiles are concatenated into a vector l, that is itself projected into the space of the global attention vector via a matrix W and bias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20</a:t>
            </a:fld>
            <a:endParaRPr lang="fr-FR"/>
          </a:p>
        </p:txBody>
      </p:sp>
    </p:spTree>
    <p:extLst>
      <p:ext uri="{BB962C8B-B14F-4D97-AF65-F5344CB8AC3E}">
        <p14:creationId xmlns:p14="http://schemas.microsoft.com/office/powerpoint/2010/main" val="377846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two components are then added, and the final attention vector is then smoothed with a hyperbolic </a:t>
            </a:r>
            <a:r>
              <a:rPr lang="en-US" sz="1200" b="0" i="0" u="none" strike="noStrike" kern="1200" noProof="0" dirty="0" err="1">
                <a:solidFill>
                  <a:schemeClr val="tx1"/>
                </a:solidFill>
                <a:effectLst/>
                <a:latin typeface="+mn-lt"/>
                <a:ea typeface="+mn-ea"/>
                <a:cs typeface="+mn-cs"/>
              </a:rPr>
              <a:t>tangeant</a:t>
            </a:r>
            <a:r>
              <a:rPr lang="en-US" sz="1200" b="0" i="0" u="none" strike="noStrike" kern="1200" noProof="0" dirty="0">
                <a:solidFill>
                  <a:schemeClr val="tx1"/>
                </a:solidFill>
                <a:effectLst/>
                <a:latin typeface="+mn-lt"/>
                <a:ea typeface="+mn-ea"/>
                <a:cs typeface="+mn-cs"/>
              </a:rPr>
              <a:t> to be bounded between -1 and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final sequence representation </a:t>
            </a:r>
            <a:r>
              <a:rPr lang="en-US" sz="1200" b="0" i="0" u="none" strike="noStrike" kern="1200" noProof="0" dirty="0" err="1">
                <a:solidFill>
                  <a:schemeClr val="tx1"/>
                </a:solidFill>
                <a:effectLst/>
                <a:latin typeface="+mn-lt"/>
                <a:ea typeface="+mn-ea"/>
                <a:cs typeface="+mn-cs"/>
              </a:rPr>
              <a:t>e_s</a:t>
            </a:r>
            <a:r>
              <a:rPr lang="en-US" sz="1200" b="0" i="0" u="none" strike="noStrike" kern="1200" noProof="0" dirty="0">
                <a:solidFill>
                  <a:schemeClr val="tx1"/>
                </a:solidFill>
                <a:effectLst/>
                <a:latin typeface="+mn-lt"/>
                <a:ea typeface="+mn-ea"/>
                <a:cs typeface="+mn-cs"/>
              </a:rPr>
              <a:t> is then computed with this attention vector, that accounts for both the generalist and the personalized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21</a:t>
            </a:fld>
            <a:endParaRPr lang="fr-FR"/>
          </a:p>
        </p:txBody>
      </p:sp>
    </p:spTree>
    <p:extLst>
      <p:ext uri="{BB962C8B-B14F-4D97-AF65-F5344CB8AC3E}">
        <p14:creationId xmlns:p14="http://schemas.microsoft.com/office/powerpoint/2010/main" val="3124552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Since the reviews contain inherently hierarchical information, our model too has to be hierarchical.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Therefore, the attention computation we just described takes place at both the word and the sentence level, in order to obtain a representation of the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is important to note that, in this architecture, the attention mechanism addresses many problems.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acts as a regularization method, provides a personalized aggregation method and it also allows us to present qualitative analysis of our results by showing which words and sentences were determinant in the input.</a:t>
            </a:r>
          </a:p>
          <a:p>
            <a:endParaRPr lang="fr-FR" dirty="0"/>
          </a:p>
          <a:p>
            <a:r>
              <a:rPr lang="en-US" noProof="0" dirty="0"/>
              <a:t>This hierarchical attention mechanism also proved to be decisive in the process of sentiment analysis: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solidFill>
                  <a:srgbClr val="C00000"/>
                </a:solidFill>
                <a:highlight>
                  <a:srgbClr val="FFFF00"/>
                </a:highlight>
              </a:rPr>
              <a:t>TODO : </a:t>
            </a:r>
            <a:r>
              <a:rPr lang="fr-FR" sz="1200" b="0" i="1" u="none" strike="noStrike" kern="1200" dirty="0">
                <a:solidFill>
                  <a:srgbClr val="C00000"/>
                </a:solidFill>
                <a:effectLst/>
                <a:highlight>
                  <a:srgbClr val="FFFF00"/>
                </a:highlight>
                <a:latin typeface="+mn-lt"/>
                <a:ea typeface="+mn-ea"/>
                <a:cs typeface="+mn-cs"/>
              </a:rPr>
              <a:t>justifier l'agrégat d’attention au lieu de </a:t>
            </a:r>
            <a:r>
              <a:rPr lang="fr-FR" sz="1200" b="0" i="1" u="none" strike="noStrike" kern="1200" dirty="0" err="1">
                <a:solidFill>
                  <a:srgbClr val="C00000"/>
                </a:solidFill>
                <a:effectLst/>
                <a:highlight>
                  <a:srgbClr val="FFFF00"/>
                </a:highlight>
                <a:latin typeface="+mn-lt"/>
                <a:ea typeface="+mn-ea"/>
                <a:cs typeface="+mn-cs"/>
              </a:rPr>
              <a:t>backprop</a:t>
            </a:r>
            <a:r>
              <a:rPr lang="fr-FR" sz="1200" b="0" i="1" u="none" strike="noStrike" kern="1200" dirty="0">
                <a:solidFill>
                  <a:srgbClr val="C00000"/>
                </a:solidFill>
                <a:effectLst/>
                <a:highlight>
                  <a:srgbClr val="FFFF00"/>
                </a:highlight>
                <a:latin typeface="+mn-lt"/>
                <a:ea typeface="+mn-ea"/>
                <a:cs typeface="+mn-cs"/>
              </a:rPr>
              <a:t> sur les mots (moins lourd, moins de </a:t>
            </a:r>
            <a:r>
              <a:rPr lang="fr-FR" sz="1200" b="0" i="1" u="none" strike="noStrike" kern="1200" dirty="0" err="1">
                <a:solidFill>
                  <a:srgbClr val="C00000"/>
                </a:solidFill>
                <a:effectLst/>
                <a:highlight>
                  <a:srgbClr val="FFFF00"/>
                </a:highlight>
                <a:latin typeface="+mn-lt"/>
                <a:ea typeface="+mn-ea"/>
                <a:cs typeface="+mn-cs"/>
              </a:rPr>
              <a:t>param</a:t>
            </a:r>
            <a:r>
              <a:rPr lang="fr-FR" sz="1200" b="0" i="1" u="none" strike="noStrike" kern="1200" dirty="0">
                <a:solidFill>
                  <a:srgbClr val="C00000"/>
                </a:solidFill>
                <a:effectLst/>
                <a:highlight>
                  <a:srgbClr val="FFFF00"/>
                </a:highlight>
                <a:latin typeface="+mn-lt"/>
                <a:ea typeface="+mn-ea"/>
                <a:cs typeface="+mn-cs"/>
              </a:rPr>
              <a:t> = moins de risque d’</a:t>
            </a:r>
            <a:r>
              <a:rPr lang="fr-FR" sz="1200" b="0" i="1" u="none" strike="noStrike" kern="1200" dirty="0" err="1">
                <a:solidFill>
                  <a:srgbClr val="C00000"/>
                </a:solidFill>
                <a:effectLst/>
                <a:highlight>
                  <a:srgbClr val="FFFF00"/>
                </a:highlight>
                <a:latin typeface="+mn-lt"/>
                <a:ea typeface="+mn-ea"/>
                <a:cs typeface="+mn-cs"/>
              </a:rPr>
              <a:t>overfit</a:t>
            </a:r>
            <a:r>
              <a:rPr lang="fr-FR" sz="1200" b="0" i="1" u="none" strike="noStrike" kern="1200" dirty="0">
                <a:solidFill>
                  <a:srgbClr val="C00000"/>
                </a:solidFill>
                <a:effectLst/>
                <a:highlight>
                  <a:srgbClr val="FFFF00"/>
                </a:highligh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1" u="none" strike="noStrike" kern="1200" dirty="0" err="1">
                <a:solidFill>
                  <a:srgbClr val="C00000"/>
                </a:solidFill>
                <a:effectLst/>
                <a:highlight>
                  <a:srgbClr val="FFFF00"/>
                </a:highlight>
                <a:latin typeface="+mn-lt"/>
                <a:ea typeface="+mn-ea"/>
                <a:cs typeface="+mn-cs"/>
              </a:rPr>
              <a:t>Also</a:t>
            </a:r>
            <a:r>
              <a:rPr lang="fr-FR" sz="1200" b="0" i="1" u="none" strike="noStrike" kern="1200" dirty="0">
                <a:solidFill>
                  <a:srgbClr val="C00000"/>
                </a:solidFill>
                <a:effectLst/>
                <a:highlight>
                  <a:srgbClr val="FFFF00"/>
                </a:highlight>
                <a:latin typeface="+mn-lt"/>
                <a:ea typeface="+mn-ea"/>
                <a:cs typeface="+mn-cs"/>
              </a:rPr>
              <a:t> : on veut une composante de </a:t>
            </a:r>
            <a:r>
              <a:rPr lang="fr-FR" sz="1200" b="0" i="1" u="none" strike="noStrike" kern="1200" dirty="0" err="1">
                <a:solidFill>
                  <a:srgbClr val="C00000"/>
                </a:solidFill>
                <a:effectLst/>
                <a:highlight>
                  <a:srgbClr val="FFFF00"/>
                </a:highlight>
                <a:latin typeface="+mn-lt"/>
                <a:ea typeface="+mn-ea"/>
                <a:cs typeface="+mn-cs"/>
              </a:rPr>
              <a:t>langague</a:t>
            </a:r>
            <a:r>
              <a:rPr lang="fr-FR" sz="1200" b="0" i="1" u="none" strike="noStrike" kern="1200" dirty="0">
                <a:solidFill>
                  <a:srgbClr val="C00000"/>
                </a:solidFill>
                <a:effectLst/>
                <a:highlight>
                  <a:srgbClr val="FFFF00"/>
                </a:highlight>
                <a:latin typeface="+mn-lt"/>
                <a:ea typeface="+mn-ea"/>
                <a:cs typeface="+mn-cs"/>
              </a:rPr>
              <a:t> généraliste, et non pas adapter les </a:t>
            </a:r>
            <a:r>
              <a:rPr lang="fr-FR" sz="1200" b="0" i="1" u="none" strike="noStrike" kern="1200" dirty="0" err="1">
                <a:solidFill>
                  <a:srgbClr val="C00000"/>
                </a:solidFill>
                <a:effectLst/>
                <a:highlight>
                  <a:srgbClr val="FFFF00"/>
                </a:highlight>
                <a:latin typeface="+mn-lt"/>
                <a:ea typeface="+mn-ea"/>
                <a:cs typeface="+mn-cs"/>
              </a:rPr>
              <a:t>rep</a:t>
            </a:r>
            <a:r>
              <a:rPr lang="fr-FR" sz="1200" b="0" i="1" u="none" strike="noStrike" kern="1200" dirty="0">
                <a:solidFill>
                  <a:srgbClr val="C00000"/>
                </a:solidFill>
                <a:effectLst/>
                <a:highlight>
                  <a:srgbClr val="FFFF00"/>
                </a:highlight>
                <a:latin typeface="+mn-lt"/>
                <a:ea typeface="+mn-ea"/>
                <a:cs typeface="+mn-cs"/>
              </a:rPr>
              <a:t> des mots à notre problème, c’est le rôle du </a:t>
            </a:r>
            <a:r>
              <a:rPr lang="fr-FR" sz="1200" b="0" i="1" u="none" strike="noStrike" kern="1200" dirty="0" err="1">
                <a:solidFill>
                  <a:srgbClr val="C00000"/>
                </a:solidFill>
                <a:effectLst/>
                <a:highlight>
                  <a:srgbClr val="FFFF00"/>
                </a:highlight>
                <a:latin typeface="+mn-lt"/>
                <a:ea typeface="+mn-ea"/>
                <a:cs typeface="+mn-cs"/>
              </a:rPr>
              <a:t>reco</a:t>
            </a:r>
            <a:r>
              <a:rPr lang="fr-FR" sz="1200" b="0" i="1" u="none" strike="noStrike" kern="1200" dirty="0">
                <a:solidFill>
                  <a:srgbClr val="C00000"/>
                </a:solidFill>
                <a:effectLst/>
                <a:highlight>
                  <a:srgbClr val="FFFF00"/>
                </a:highlight>
                <a:latin typeface="+mn-lt"/>
                <a:ea typeface="+mn-ea"/>
                <a:cs typeface="+mn-cs"/>
              </a:rPr>
              <a:t> MLP.)</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22</a:t>
            </a:fld>
            <a:endParaRPr lang="fr-FR"/>
          </a:p>
        </p:txBody>
      </p:sp>
    </p:spTree>
    <p:extLst>
      <p:ext uri="{BB962C8B-B14F-4D97-AF65-F5344CB8AC3E}">
        <p14:creationId xmlns:p14="http://schemas.microsoft.com/office/powerpoint/2010/main" val="865036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i="0" dirty="0"/>
              <a:t>As you can see on this table, that reports the accuracy metric on the sentiment analysis task, the </a:t>
            </a:r>
            <a:r>
              <a:rPr lang="en-US" i="0" dirty="0" err="1"/>
              <a:t>FastText</a:t>
            </a:r>
            <a:r>
              <a:rPr lang="en-US" i="0" dirty="0"/>
              <a:t> classifier falls behind every other models, that are all hierarchical and dispose of an attention mechanism.</a:t>
            </a:r>
          </a:p>
          <a:p>
            <a:endParaRPr lang="en-US" i="0" dirty="0"/>
          </a:p>
          <a:p>
            <a:r>
              <a:rPr lang="en-US" i="0" dirty="0"/>
              <a:t>Among those models, we can see that those that explicitly model the user/item biases (that is to say NSUPA and HRAN) outperform those, like HAN, that don’t.</a:t>
            </a:r>
          </a:p>
          <a:p>
            <a:endParaRPr lang="en-US" i="0" dirty="0"/>
          </a:p>
          <a:p>
            <a:r>
              <a:rPr lang="en-US" i="0" dirty="0"/>
              <a:t>In the end, HRAN, our model is competitive with NSUPA, which is an extension of the HAN model, which was our goal: it allows us to transfer the relevant information to the recommendation profiles.</a:t>
            </a:r>
          </a:p>
          <a:p>
            <a:endParaRPr lang="en-US" i="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23</a:t>
            </a:fld>
            <a:endParaRPr lang="fr-FR"/>
          </a:p>
        </p:txBody>
      </p:sp>
    </p:spTree>
    <p:extLst>
      <p:ext uri="{BB962C8B-B14F-4D97-AF65-F5344CB8AC3E}">
        <p14:creationId xmlns:p14="http://schemas.microsoft.com/office/powerpoint/2010/main" val="3914345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Here’s the table reporting the RMSE metric on the rating prediction task. </a:t>
            </a:r>
          </a:p>
          <a:p>
            <a:r>
              <a:rPr lang="en-US" dirty="0"/>
              <a:t>We compare our model to several baselines and a deep model, </a:t>
            </a:r>
            <a:r>
              <a:rPr lang="en-US" dirty="0" err="1"/>
              <a:t>TransNet</a:t>
            </a:r>
            <a:r>
              <a:rPr lang="en-US" dirty="0"/>
              <a:t>.</a:t>
            </a:r>
          </a:p>
          <a:p>
            <a:r>
              <a:rPr lang="en-US" dirty="0"/>
              <a:t>The comparison with the Mean and Offset mean baselines allow us to highlight the importance of deeper models.</a:t>
            </a:r>
          </a:p>
          <a:p>
            <a:endParaRPr lang="en-US" dirty="0"/>
          </a:p>
          <a:p>
            <a:r>
              <a:rPr lang="en-US" dirty="0"/>
              <a:t>The other two models highlight the importance of combining ratings to textual reviews.</a:t>
            </a:r>
          </a:p>
          <a:p>
            <a:r>
              <a:rPr lang="en-US" dirty="0"/>
              <a:t>The Matrix Factorization method learns to predict the rating of user u on item I using only the rating-derived profiles of users and items, with no regard for the reviews.</a:t>
            </a:r>
          </a:p>
          <a:p>
            <a:r>
              <a:rPr lang="en-US" dirty="0"/>
              <a:t>The </a:t>
            </a:r>
            <a:r>
              <a:rPr lang="en-US" dirty="0" err="1"/>
              <a:t>TransNet</a:t>
            </a:r>
            <a:r>
              <a:rPr lang="en-US" dirty="0"/>
              <a:t> takes the opposite approach as it learns to predict the rating of user u on item I using only the textual reviews as an input.</a:t>
            </a:r>
          </a:p>
          <a:p>
            <a:endParaRPr lang="en-US" dirty="0"/>
          </a:p>
          <a:p>
            <a:r>
              <a:rPr lang="en-US" dirty="0"/>
              <a:t>Both those models are outperformed by HRAN which combines ratings and textual reviews and uses them to compute a global and a personalized attention score.</a:t>
            </a:r>
          </a:p>
          <a:p>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24</a:t>
            </a:fld>
            <a:endParaRPr lang="fr-FR"/>
          </a:p>
        </p:txBody>
      </p:sp>
    </p:spTree>
    <p:extLst>
      <p:ext uri="{BB962C8B-B14F-4D97-AF65-F5344CB8AC3E}">
        <p14:creationId xmlns:p14="http://schemas.microsoft.com/office/powerpoint/2010/main" val="3230298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This slide shows examples of those attention scores.</a:t>
            </a:r>
          </a:p>
          <a:p>
            <a:endParaRPr lang="en-US" noProof="0" dirty="0"/>
          </a:p>
          <a:p>
            <a:r>
              <a:rPr lang="en-US" noProof="0" dirty="0"/>
              <a:t>Those visualizations were obtained by feeding the trained model every triplet of </a:t>
            </a:r>
            <a:r>
              <a:rPr lang="en-US" i="1" dirty="0">
                <a:solidFill>
                  <a:schemeClr val="tx2"/>
                </a:solidFill>
              </a:rPr>
              <a:t>(user, item, review</a:t>
            </a:r>
            <a:r>
              <a:rPr lang="en-US" i="0" dirty="0">
                <a:solidFill>
                  <a:schemeClr val="tx2"/>
                </a:solidFill>
              </a:rPr>
              <a:t>) in the video game dataset. </a:t>
            </a:r>
          </a:p>
          <a:p>
            <a:r>
              <a:rPr lang="en-US" i="0" dirty="0">
                <a:solidFill>
                  <a:schemeClr val="tx2"/>
                </a:solidFill>
              </a:rPr>
              <a:t>For each triplet, we retrieved the argmax of the associated general and personalized attention vectors, and counted them. </a:t>
            </a:r>
          </a:p>
          <a:p>
            <a:r>
              <a:rPr lang="en-US" i="0" noProof="0" dirty="0">
                <a:solidFill>
                  <a:schemeClr val="tx2"/>
                </a:solidFill>
              </a:rPr>
              <a:t>The bigger the word in the </a:t>
            </a:r>
            <a:r>
              <a:rPr lang="en-US" i="0" noProof="0" dirty="0" err="1">
                <a:solidFill>
                  <a:schemeClr val="tx2"/>
                </a:solidFill>
              </a:rPr>
              <a:t>wordcloud</a:t>
            </a:r>
            <a:r>
              <a:rPr lang="en-US" i="0" noProof="0" dirty="0">
                <a:solidFill>
                  <a:schemeClr val="tx2"/>
                </a:solidFill>
              </a:rPr>
              <a:t>, the more often it was counted as the argmax.</a:t>
            </a:r>
          </a:p>
          <a:p>
            <a:endParaRPr lang="en-US" i="0" noProof="0" dirty="0">
              <a:solidFill>
                <a:schemeClr val="tx2"/>
              </a:solidFill>
            </a:endParaRPr>
          </a:p>
          <a:p>
            <a:r>
              <a:rPr lang="en-US" i="0" noProof="0" dirty="0">
                <a:solidFill>
                  <a:schemeClr val="tx2"/>
                </a:solidFill>
              </a:rPr>
              <a:t>On the left side are the words that are discriminant for the generalist component the attention vector. It mostly shows positive opinion markers, like “great” or ‘good’, as well as some words related to the dataset like “game”.</a:t>
            </a:r>
          </a:p>
          <a:p>
            <a:r>
              <a:rPr lang="en-US" i="0" noProof="0" dirty="0">
                <a:solidFill>
                  <a:schemeClr val="tx2"/>
                </a:solidFill>
              </a:rPr>
              <a:t>On the right side we can see the </a:t>
            </a:r>
            <a:r>
              <a:rPr lang="en-US" i="0" noProof="0" dirty="0" err="1">
                <a:solidFill>
                  <a:schemeClr val="tx2"/>
                </a:solidFill>
              </a:rPr>
              <a:t>wordcloud</a:t>
            </a:r>
            <a:r>
              <a:rPr lang="en-US" i="0" noProof="0" dirty="0">
                <a:solidFill>
                  <a:schemeClr val="tx2"/>
                </a:solidFill>
              </a:rPr>
              <a:t> of the personalized attention vector. The words are much more specific to some items, like Zelda, Lara, medieval etc. It is those specific information that allowed us to improve our recommendation </a:t>
            </a:r>
            <a:r>
              <a:rPr lang="en-US" i="0" noProof="0" dirty="0" err="1">
                <a:solidFill>
                  <a:schemeClr val="tx2"/>
                </a:solidFill>
              </a:rPr>
              <a:t>perforrmances</a:t>
            </a:r>
            <a:r>
              <a:rPr lang="en-US" i="0" noProof="0" dirty="0">
                <a:solidFill>
                  <a:schemeClr val="tx2"/>
                </a:solidFill>
              </a:rPr>
              <a:t>.</a:t>
            </a:r>
          </a:p>
          <a:p>
            <a:endParaRPr lang="en-US" i="0" noProof="0" dirty="0">
              <a:solidFill>
                <a:schemeClr val="tx2"/>
              </a:solidFill>
            </a:endParaRPr>
          </a:p>
          <a:p>
            <a:r>
              <a:rPr lang="en-US" i="0" noProof="0" dirty="0">
                <a:solidFill>
                  <a:schemeClr val="tx2"/>
                </a:solidFill>
              </a:rPr>
              <a:t>Note that in this presentation we only report the qualitative </a:t>
            </a:r>
            <a:r>
              <a:rPr lang="en-US" i="0" noProof="0" dirty="0" err="1">
                <a:solidFill>
                  <a:schemeClr val="tx2"/>
                </a:solidFill>
              </a:rPr>
              <a:t>anylises</a:t>
            </a:r>
            <a:r>
              <a:rPr lang="en-US" i="0" noProof="0" dirty="0">
                <a:solidFill>
                  <a:schemeClr val="tx2"/>
                </a:solidFill>
              </a:rPr>
              <a:t> of word-level attention, but that we conducted similar analysis at the </a:t>
            </a:r>
            <a:r>
              <a:rPr lang="en-US" i="0" noProof="0" dirty="0" err="1">
                <a:solidFill>
                  <a:schemeClr val="tx2"/>
                </a:solidFill>
              </a:rPr>
              <a:t>senetnece</a:t>
            </a:r>
            <a:r>
              <a:rPr lang="en-US" i="0" noProof="0" dirty="0">
                <a:solidFill>
                  <a:schemeClr val="tx2"/>
                </a:solidFill>
              </a:rPr>
              <a:t> level, which allowed to retrieve the most relevant sentence in the reviews on item </a:t>
            </a:r>
            <a:r>
              <a:rPr lang="en-US" i="0" noProof="0" dirty="0" err="1">
                <a:solidFill>
                  <a:schemeClr val="tx2"/>
                </a:solidFill>
              </a:rPr>
              <a:t>i</a:t>
            </a:r>
            <a:r>
              <a:rPr lang="en-US" i="0" noProof="0" dirty="0">
                <a:solidFill>
                  <a:schemeClr val="tx2"/>
                </a:solidFill>
              </a:rPr>
              <a:t> for a given user.</a:t>
            </a:r>
            <a:endParaRPr lang="en-US" i="0"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25</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In conclusion, we propose a model that combines the use of ratings and textual reviews to learn a dual attention vector, allowing us to improve our performances on a classic recommendation task.</a:t>
            </a:r>
          </a:p>
          <a:p>
            <a:r>
              <a:rPr lang="en-US" noProof="0" dirty="0"/>
              <a:t>This approach also allows us to conduct qualitative introspection of our model, thus providing explanations for the suggestions made by the system.</a:t>
            </a:r>
          </a:p>
          <a:p>
            <a:r>
              <a:rPr lang="en-US" noProof="0" dirty="0"/>
              <a:t>Additionally, the use of textual reviews can alleviate the Cold Start Problem, which prevents collaborative filtering-based models from making relevant suggestions to new users for lack of interactions.</a:t>
            </a:r>
          </a:p>
          <a:p>
            <a:r>
              <a:rPr lang="en-US" noProof="0" dirty="0"/>
              <a:t>Finally, one can think of our model as a personalized review reading system for the users. Once trained, the model’s attention mechanisms can highlight the relevant words and sentences within the reviews on a given item, in a way that matches the current user’s tastes.</a:t>
            </a:r>
          </a:p>
          <a:p>
            <a:endParaRPr lang="en-US" noProof="0" dirty="0"/>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26</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section we have seen how informative user-generated textual traces can be, both from a quantitative and a qualitative point of view.</a:t>
            </a:r>
          </a:p>
          <a:p>
            <a:endParaRPr lang="en-US" dirty="0"/>
          </a:p>
          <a:p>
            <a:r>
              <a:rPr lang="en-US" dirty="0"/>
              <a:t>In this next section, we are going to move on to a different kind of user profile, which are fully textual and a lot noisier than traditional recommendation profiles: LinkedIn pages.</a:t>
            </a:r>
          </a:p>
        </p:txBody>
      </p:sp>
      <p:sp>
        <p:nvSpPr>
          <p:cNvPr id="4" name="Slide Number Placeholder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It all stems from an observation: contrary to a few decades ago, people tend to change jobs a lot more often. </a:t>
            </a:r>
          </a:p>
          <a:p>
            <a:r>
              <a:rPr lang="en-US" dirty="0"/>
              <a:t>Incidentally, the number of online job-boards and professional networks has kept growing.</a:t>
            </a:r>
          </a:p>
          <a:p>
            <a:r>
              <a:rPr lang="en-US" dirty="0"/>
              <a:t>This opens the door to new tasks and problematics: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28</a:t>
            </a:fld>
            <a:endParaRPr lang="fr-FR"/>
          </a:p>
        </p:txBody>
      </p:sp>
    </p:spTree>
    <p:extLst>
      <p:ext uri="{BB962C8B-B14F-4D97-AF65-F5344CB8AC3E}">
        <p14:creationId xmlns:p14="http://schemas.microsoft.com/office/powerpoint/2010/main" val="2889551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t>
            </a:r>
            <a:r>
              <a:rPr lang="en-US" b="1" dirty="0"/>
              <a:t>a subset of relevant items </a:t>
            </a:r>
            <a:r>
              <a:rPr lang="en-US" dirty="0"/>
              <a:t>rather than the whole catalog to ease their search. </a:t>
            </a:r>
          </a:p>
          <a:p>
            <a:endParaRPr lang="en-US" dirty="0"/>
          </a:p>
          <a:p>
            <a:r>
              <a:rPr lang="en-US" dirty="0"/>
              <a:t>Note that the notion of relevance is a complex one to define and it </a:t>
            </a:r>
            <a:r>
              <a:rPr lang="en-US" b="1" dirty="0"/>
              <a:t>is highly discussed </a:t>
            </a:r>
            <a:r>
              <a:rPr lang="en-US" dirty="0"/>
              <a:t>in the community. </a:t>
            </a:r>
          </a:p>
          <a:p>
            <a:endParaRPr lang="en-US" dirty="0"/>
          </a:p>
          <a:p>
            <a:r>
              <a:rPr lang="en-US" dirty="0"/>
              <a:t>In this work, we will consider an item to be relevant if it is personalized and if we can explain why it is consistent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Namely, Can we predict a person’s next career move? Can we match candidates to job offers? Can what skills does a person need to </a:t>
            </a:r>
            <a:r>
              <a:rPr lang="en-US" dirty="0" err="1"/>
              <a:t>aquire</a:t>
            </a:r>
            <a:r>
              <a:rPr lang="en-US" dirty="0"/>
              <a:t> in order to get a promotion?</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2073950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question we ask ourselves, which englobes the previous ones , is: How can we accurately represent a person’s professional profile?</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3975365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data we use for this task are LinkedIn profiles.</a:t>
            </a:r>
          </a:p>
          <a:p>
            <a:r>
              <a:rPr lang="en-US" b="0" dirty="0"/>
              <a:t>Those profiles are fully user-generated and fully textual, which means that each information on it has been typed by the user, rather than chosen from a pre-existing list.</a:t>
            </a:r>
          </a:p>
          <a:p>
            <a:endParaRPr lang="en-US" b="0" dirty="0"/>
          </a:p>
          <a:p>
            <a:r>
              <a:rPr lang="en-US" b="0" dirty="0"/>
              <a:t>A user’s LinkedIn profile is composed of their professional experiences, in green, themselves composed of a job title (in bold font) and a job description. </a:t>
            </a:r>
          </a:p>
          <a:p>
            <a:r>
              <a:rPr lang="en-US" b="0" dirty="0"/>
              <a:t>Typically, for the first job, job0, this user was employed as a Software Development intern. </a:t>
            </a:r>
          </a:p>
          <a:p>
            <a:r>
              <a:rPr lang="en-US" b="0" dirty="0"/>
              <a:t>Similarly, their educational background is composed of their degree name and the institution they got it from. Note that for simplicity purposes, we will note address educational background of users in this presentation.</a:t>
            </a:r>
          </a:p>
          <a:p>
            <a:r>
              <a:rPr lang="en-US" b="0" dirty="0"/>
              <a:t>Besides those,  a user’s profile also contains the skills of a user as well as the industrial domain they work in. </a:t>
            </a:r>
          </a:p>
          <a:p>
            <a:r>
              <a:rPr lang="en-US" b="0" dirty="0"/>
              <a:t>Like for the previous fields, there is no particular restriction on the content of either the skills or the industry, which makes both those fields subject to redundancy and typos.</a:t>
            </a:r>
          </a:p>
          <a:p>
            <a:endParaRPr lang="en-US" b="0" dirty="0"/>
          </a:p>
          <a:p>
            <a:r>
              <a:rPr lang="en-US" b="0" dirty="0"/>
              <a:t>Now, what interests us the most about LinkedIn profile is the amount of unstructured free text as well as the different axis presented in a profile: the professional experiences, the jobs, and the industry.</a:t>
            </a:r>
          </a:p>
        </p:txBody>
      </p:sp>
      <p:sp>
        <p:nvSpPr>
          <p:cNvPr id="4" name="Slide Number Placeholder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the last section, using a user’s textual opinion led us to significantly improve our understanding of their tastes and wants. </a:t>
            </a:r>
          </a:p>
          <a:p>
            <a:r>
              <a:rPr lang="en-US" b="0" dirty="0"/>
              <a:t>Those results encourage us to go even one step further and explore user representation using solely user-generated textual information.</a:t>
            </a:r>
          </a:p>
          <a:p>
            <a:endParaRPr lang="en-US" b="0" dirty="0"/>
          </a:p>
          <a:p>
            <a:r>
              <a:rPr lang="en-US" b="0" dirty="0"/>
              <a:t>With regards to professional Profiles, that translates to using a user’s past professional experiences to build their professional profile.</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32</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More formally, we are going to use a person’s T first jobs (from job_0 through job_t-1), in a solid line box, to build their representation, and we will use the remainder of their profile, in a dotted line box, (their last job </a:t>
            </a:r>
            <a:r>
              <a:rPr lang="en-US" b="0" dirty="0" err="1"/>
              <a:t>jobT</a:t>
            </a:r>
            <a:r>
              <a:rPr lang="en-US" b="0" dirty="0"/>
              <a:t>, their skills and their industry) to evaluate the amount of information encoded into our user representation. </a:t>
            </a:r>
          </a:p>
        </p:txBody>
      </p:sp>
      <p:sp>
        <p:nvSpPr>
          <p:cNvPr id="4" name="Slide Number Placeholder 3"/>
          <p:cNvSpPr>
            <a:spLocks noGrp="1"/>
          </p:cNvSpPr>
          <p:nvPr>
            <p:ph type="sldNum" sz="quarter" idx="5"/>
          </p:nvPr>
        </p:nvSpPr>
        <p:spPr/>
        <p:txBody>
          <a:bodyPr/>
          <a:lstStyle/>
          <a:p>
            <a:fld id="{DF6148AD-E0EA-F64C-9871-E2424F422EB0}" type="slidenum">
              <a:rPr lang="fr-FR" smtClean="0"/>
              <a:t>33</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b="0" dirty="0"/>
              <a:t>The ensemble of representation building and evaluation constitute a user-representation framework that we call Resume.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user’s jobs are used to build a representation </a:t>
            </a:r>
            <a:r>
              <a:rPr lang="en-US" b="0" dirty="0" err="1"/>
              <a:t>z_u</a:t>
            </a:r>
            <a:r>
              <a:rPr lang="en-US" b="0" dirty="0"/>
              <a:t>, and we evaluate how much of the professional profile is encoded in </a:t>
            </a:r>
            <a:r>
              <a:rPr lang="en-US" b="0" dirty="0" err="1"/>
              <a:t>z_u</a:t>
            </a:r>
            <a:r>
              <a:rPr lang="en-US" b="0" dirty="0"/>
              <a:t> by learning to retrieve the skills, the industrial field and the last job of the user from </a:t>
            </a:r>
            <a:r>
              <a:rPr lang="en-US" b="0" dirty="0" err="1"/>
              <a:t>z_u</a:t>
            </a:r>
            <a:r>
              <a:rPr lang="en-US" b="0" dirty="0"/>
              <a:t>.</a:t>
            </a:r>
          </a:p>
          <a:p>
            <a:pPr marL="0" indent="0">
              <a:buFont typeface="Arial" panose="020B0604020202020204" pitchFamily="34" charset="0"/>
              <a:buNone/>
            </a:pPr>
            <a:endParaRPr lang="en-US" b="0" dirty="0"/>
          </a:p>
          <a:p>
            <a:pPr marL="0" indent="0">
              <a:buFont typeface="Arial" panose="020B0604020202020204" pitchFamily="34" charset="0"/>
              <a:buNone/>
            </a:pPr>
            <a:r>
              <a:rPr lang="en-US" b="0"/>
              <a:t>But before </a:t>
            </a:r>
            <a:r>
              <a:rPr lang="en-US" b="0" dirty="0"/>
              <a:t>getting into the details of this framework, let’s take a look at the specifics of our data.</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34</a:t>
            </a:fld>
            <a:endParaRPr lang="fr-FR"/>
          </a:p>
        </p:txBody>
      </p:sp>
    </p:spTree>
    <p:extLst>
      <p:ext uri="{BB962C8B-B14F-4D97-AF65-F5344CB8AC3E}">
        <p14:creationId xmlns:p14="http://schemas.microsoft.com/office/powerpoint/2010/main" val="322084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We</a:t>
            </a:r>
            <a:r>
              <a:rPr lang="fr-FR" dirty="0"/>
              <a:t> have over 700,000 profiles, split </a:t>
            </a:r>
            <a:r>
              <a:rPr lang="fr-FR" dirty="0" err="1"/>
              <a:t>into</a:t>
            </a:r>
            <a:r>
              <a:rPr lang="fr-FR" dirty="0"/>
              <a:t> train, validation and test split </a:t>
            </a:r>
            <a:r>
              <a:rPr lang="fr-FR" dirty="0" err="1"/>
              <a:t>following</a:t>
            </a:r>
            <a:r>
              <a:rPr lang="fr-FR" dirty="0"/>
              <a:t> a 60/20/20 ratio.</a:t>
            </a:r>
          </a:p>
          <a:p>
            <a:endParaRPr lang="fr-FR" dirty="0"/>
          </a:p>
          <a:p>
            <a:r>
              <a:rPr lang="fr-FR" dirty="0" err="1"/>
              <a:t>Those</a:t>
            </a:r>
            <a:r>
              <a:rPr lang="fr-FR" dirty="0"/>
              <a:t> profiles are </a:t>
            </a:r>
            <a:r>
              <a:rPr lang="fr-FR" dirty="0" err="1"/>
              <a:t>characterized</a:t>
            </a:r>
            <a:r>
              <a:rPr lang="fr-FR" dirty="0"/>
              <a:t> by </a:t>
            </a:r>
            <a:r>
              <a:rPr lang="fr-FR" dirty="0" err="1"/>
              <a:t>their</a:t>
            </a:r>
            <a:r>
              <a:rPr lang="fr-FR" dirty="0"/>
              <a:t> high </a:t>
            </a:r>
            <a:r>
              <a:rPr lang="fr-FR" dirty="0" err="1"/>
              <a:t>level</a:t>
            </a:r>
            <a:r>
              <a:rPr lang="fr-FR" dirty="0"/>
              <a:t> of noise, </a:t>
            </a:r>
            <a:r>
              <a:rPr lang="fr-FR" dirty="0" err="1"/>
              <a:t>redundancy</a:t>
            </a:r>
            <a:r>
              <a:rPr lang="fr-FR" dirty="0"/>
              <a:t> and </a:t>
            </a:r>
            <a:r>
              <a:rPr lang="fr-FR" dirty="0" err="1"/>
              <a:t>overall</a:t>
            </a:r>
            <a:r>
              <a:rPr lang="fr-FR" dirty="0"/>
              <a:t> </a:t>
            </a:r>
            <a:r>
              <a:rPr lang="fr-FR" dirty="0" err="1"/>
              <a:t>lack</a:t>
            </a:r>
            <a:r>
              <a:rPr lang="fr-FR" dirty="0"/>
              <a:t> of </a:t>
            </a:r>
            <a:r>
              <a:rPr lang="fr-FR" dirty="0" err="1"/>
              <a:t>strucure</a:t>
            </a:r>
            <a:r>
              <a:rPr lang="fr-FR" dirty="0"/>
              <a:t>, </a:t>
            </a:r>
            <a:r>
              <a:rPr lang="fr-FR" dirty="0" err="1"/>
              <a:t>being</a:t>
            </a:r>
            <a:r>
              <a:rPr lang="fr-FR" dirty="0"/>
              <a:t> free </a:t>
            </a:r>
            <a:r>
              <a:rPr lang="fr-FR" dirty="0" err="1"/>
              <a:t>text</a:t>
            </a:r>
            <a:r>
              <a:rPr lang="fr-FR" dirty="0"/>
              <a:t>. </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35</a:t>
            </a:fld>
            <a:endParaRPr lang="fr-FR"/>
          </a:p>
        </p:txBody>
      </p:sp>
    </p:spTree>
    <p:extLst>
      <p:ext uri="{BB962C8B-B14F-4D97-AF65-F5344CB8AC3E}">
        <p14:creationId xmlns:p14="http://schemas.microsoft.com/office/powerpoint/2010/main" val="39162815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36</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Stress </a:t>
            </a:r>
            <a:r>
              <a:rPr lang="fr-FR" dirty="0" err="1"/>
              <a:t>that</a:t>
            </a:r>
            <a:r>
              <a:rPr lang="fr-FR" dirty="0"/>
              <a:t> </a:t>
            </a:r>
            <a:r>
              <a:rPr lang="fr-FR" dirty="0" err="1"/>
              <a:t>we</a:t>
            </a:r>
            <a:r>
              <a:rPr lang="fr-FR" dirty="0"/>
              <a:t> </a:t>
            </a:r>
            <a:r>
              <a:rPr lang="fr-FR" dirty="0" err="1"/>
              <a:t>can’t</a:t>
            </a:r>
            <a:r>
              <a:rPr lang="fr-FR" dirty="0"/>
              <a:t> do classification</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2225292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a classic Recommendation Problem, that is often addressed by Machine Learning algorithms. </a:t>
            </a:r>
          </a:p>
          <a:p>
            <a:endParaRPr lang="en-US" dirty="0"/>
          </a:p>
          <a:p>
            <a:r>
              <a:rPr lang="en-US" dirty="0"/>
              <a:t>Machine Learning, and in particular Deep Learning models have grown very popular in the past few years because they can be applied to various domains, ranging from Computer Vision to Recommendation to Natural Language Processing. </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t>
            </a:r>
            <a:r>
              <a:rPr lang="fr-FR" sz="1200" b="0" kern="1200" dirty="0">
                <a:solidFill>
                  <a:schemeClr val="tx1"/>
                </a:solidFill>
                <a:effectLst/>
                <a:latin typeface="+mn-lt"/>
                <a:ea typeface="+mn-ea"/>
                <a:cs typeface="+mn-cs"/>
              </a:rPr>
              <a:t> first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This formulation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practical</a:t>
            </a:r>
            <a:r>
              <a:rPr lang="fr-FR" sz="1200" b="0" kern="1200" dirty="0">
                <a:solidFill>
                  <a:schemeClr val="tx1"/>
                </a:solidFill>
                <a:effectLst/>
                <a:latin typeface="+mn-lt"/>
                <a:ea typeface="+mn-ea"/>
                <a:cs typeface="+mn-cs"/>
              </a:rPr>
              <a:t> proxy for </a:t>
            </a:r>
            <a:r>
              <a:rPr lang="fr-FR" sz="1200" b="0" kern="1200" dirty="0" err="1">
                <a:solidFill>
                  <a:schemeClr val="tx1"/>
                </a:solidFill>
                <a:effectLst/>
                <a:latin typeface="+mn-lt"/>
                <a:ea typeface="+mn-ea"/>
                <a:cs typeface="+mn-cs"/>
              </a:rPr>
              <a:t>learning</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predict</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43</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44</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45</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46</a:t>
            </a:fld>
            <a:endParaRPr lang="fr-FR"/>
          </a:p>
        </p:txBody>
      </p:sp>
    </p:spTree>
    <p:extLst>
      <p:ext uri="{BB962C8B-B14F-4D97-AF65-F5344CB8AC3E}">
        <p14:creationId xmlns:p14="http://schemas.microsoft.com/office/powerpoint/2010/main" val="6689977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47</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48</a:t>
            </a:fld>
            <a:endParaRPr lang="fr-FR"/>
          </a:p>
        </p:txBody>
      </p:sp>
    </p:spTree>
    <p:extLst>
      <p:ext uri="{BB962C8B-B14F-4D97-AF65-F5344CB8AC3E}">
        <p14:creationId xmlns:p14="http://schemas.microsoft.com/office/powerpoint/2010/main" val="7393689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50</a:t>
            </a:fld>
            <a:endParaRPr lang="fr-FR"/>
          </a:p>
        </p:txBody>
      </p:sp>
    </p:spTree>
    <p:extLst>
      <p:ext uri="{BB962C8B-B14F-4D97-AF65-F5344CB8AC3E}">
        <p14:creationId xmlns:p14="http://schemas.microsoft.com/office/powerpoint/2010/main" val="2629007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particularly interested in those last two domains, as we aim at leveraging user-generated texts, such as reviews, in order to understand their profile and emit relevant predictions that we can explain.</a:t>
            </a:r>
          </a:p>
          <a:p>
            <a:endParaRPr lang="en-US" dirty="0"/>
          </a:p>
          <a:p>
            <a:r>
              <a:rPr lang="en-US" dirty="0"/>
              <a:t>Let’s get more into details.</a:t>
            </a:r>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1750322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52</a:t>
            </a:fld>
            <a:endParaRPr lang="fr-FR"/>
          </a:p>
        </p:txBody>
      </p:sp>
    </p:spTree>
    <p:extLst>
      <p:ext uri="{BB962C8B-B14F-4D97-AF65-F5344CB8AC3E}">
        <p14:creationId xmlns:p14="http://schemas.microsoft.com/office/powerpoint/2010/main" val="3592717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56</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58</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59</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60</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61</a:t>
            </a:fld>
            <a:endParaRPr lang="fr-FR"/>
          </a:p>
        </p:txBody>
      </p:sp>
    </p:spTree>
    <p:extLst>
      <p:ext uri="{BB962C8B-B14F-4D97-AF65-F5344CB8AC3E}">
        <p14:creationId xmlns:p14="http://schemas.microsoft.com/office/powerpoint/2010/main" val="35738409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endParaRPr lang="en-US" dirty="0"/>
          </a:p>
        </p:txBody>
      </p:sp>
    </p:spTree>
    <p:extLst>
      <p:ext uri="{BB962C8B-B14F-4D97-AF65-F5344CB8AC3E}">
        <p14:creationId xmlns:p14="http://schemas.microsoft.com/office/powerpoint/2010/main" val="30653354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66</a:t>
            </a:fld>
            <a:endParaRPr lang="fr-FR"/>
          </a:p>
        </p:txBody>
      </p:sp>
    </p:spTree>
    <p:extLst>
      <p:ext uri="{BB962C8B-B14F-4D97-AF65-F5344CB8AC3E}">
        <p14:creationId xmlns:p14="http://schemas.microsoft.com/office/powerpoint/2010/main" val="7950984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67</a:t>
            </a:fld>
            <a:endParaRPr lang="fr-FR"/>
          </a:p>
        </p:txBody>
      </p:sp>
    </p:spTree>
    <p:extLst>
      <p:ext uri="{BB962C8B-B14F-4D97-AF65-F5344CB8AC3E}">
        <p14:creationId xmlns:p14="http://schemas.microsoft.com/office/powerpoint/2010/main" val="1874437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propose relevant recommendations, one must first understand the user.</a:t>
            </a:r>
          </a:p>
          <a:p>
            <a:endParaRPr lang="en-US" dirty="0"/>
          </a:p>
          <a:p>
            <a:r>
              <a:rPr lang="en-US" dirty="0"/>
              <a:t>In other words, we want to build rich user representations in the sense that they can model complex and diverse aspects of their profiles.</a:t>
            </a:r>
          </a:p>
          <a:p>
            <a:r>
              <a:rPr lang="en-US" dirty="0"/>
              <a:t>This goal has been at the heart of the Recommendation domain since the focus shifted from item-centric models to user-centric ones.</a:t>
            </a:r>
          </a:p>
          <a:p>
            <a:r>
              <a:rPr lang="en-US" dirty="0"/>
              <a:t>Namely, McAuley et al. have explored the multi aspect quality and hidden factors of textual reviews, by explicitly modeling them.</a:t>
            </a:r>
          </a:p>
          <a:p>
            <a:endParaRPr lang="en-US" dirty="0"/>
          </a:p>
          <a:p>
            <a:r>
              <a:rPr lang="en-US" dirty="0"/>
              <a:t>Our approach rather lies in the wake of the representation learning paradigm, where we implicitly model various aspects of the users by learning a representation on an initial high-level task.</a:t>
            </a:r>
          </a:p>
          <a:p>
            <a:r>
              <a:rPr lang="en-US" dirty="0"/>
              <a:t>This type of representations is often called versatile because they can be re-used or fine-tuned on other tasks than the ones they were trained on.</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User Representation by leveraging of user-generated text. </a:t>
            </a:r>
          </a:p>
          <a:p>
            <a:endParaRPr lang="en-US" dirty="0"/>
          </a:p>
          <a:p>
            <a:r>
              <a:rPr lang="en-US" dirty="0"/>
              <a:t>Aside from this type of data being widely available, we think it Is also highly descriptive of the users themselves. It is especially clear when we think of written reviews: the users often state what they like and dislike about a product, giving us a lot more information than the rating alone.</a:t>
            </a:r>
          </a:p>
          <a:p>
            <a:endParaRPr lang="en-US" dirty="0"/>
          </a:p>
          <a:p>
            <a:r>
              <a:rPr lang="en-US" dirty="0"/>
              <a:t>From a broader point of view, one can think of text as highly descriptive of a user because the words and the syntax they use to talk about their experiences are almost always unique to them.</a:t>
            </a:r>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choice to focus on user-generated text (as well as the advances of generative models) also allows us to explore the </a:t>
            </a:r>
            <a:r>
              <a:rPr lang="en-US" dirty="0" err="1"/>
              <a:t>explainability</a:t>
            </a:r>
            <a:r>
              <a:rPr lang="en-US" dirty="0"/>
              <a:t> of our models’ predictions, which we consider to be one of the biggest challenge faced by Deep Learning and Artificial Intelligence in general.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00000"/>
                </a:solidFill>
              </a:rPr>
              <a:t>The development of Deep Learning models allowed for the representation of complex objects, but it also made those representations very abstract and thus, gave rise to a need for </a:t>
            </a:r>
            <a:r>
              <a:rPr lang="en-US" b="0" dirty="0" err="1">
                <a:solidFill>
                  <a:srgbClr val="C00000"/>
                </a:solidFill>
              </a:rPr>
              <a:t>explainability</a:t>
            </a:r>
            <a:r>
              <a:rPr lang="en-US" b="0" dirty="0">
                <a:solidFill>
                  <a:srgbClr val="C00000"/>
                </a:solidFill>
              </a:rPr>
              <a:t>.</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our opinion that, if AI is to take a bigger place in our society, then we must be able to understand or at least explain the predictions it gives. In the case of User Representation, this translates by the need to understand how the system represented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Explainability is a vast domain that englobes a lot of different approaches, from inherently explainable models </a:t>
            </a:r>
            <a:r>
              <a:rPr lang="en-US" dirty="0">
                <a:solidFill>
                  <a:schemeClr val="tx1">
                    <a:lumMod val="75000"/>
                    <a:lumOff val="25000"/>
                  </a:schemeClr>
                </a:solidFill>
              </a:rPr>
              <a:t>such as </a:t>
            </a:r>
            <a:r>
              <a:rPr lang="en-US" dirty="0"/>
              <a:t>expert systems and feature selections algorithms to post-hoc, perturbation-based models and frameworks.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focus on one particular approach, which we consider to be one of the purest form of representation learning: text generation</a:t>
            </a:r>
            <a:r>
              <a:rPr lang="en-US" b="1" dirty="0"/>
              <a:t>. </a:t>
            </a:r>
            <a:r>
              <a:rPr lang="en-US" b="0" dirty="0"/>
              <a:t>Indeed,</a:t>
            </a:r>
            <a:r>
              <a:rPr lang="en-US" b="1" dirty="0"/>
              <a:t> </a:t>
            </a:r>
            <a:r>
              <a:rPr lang="fr-FR" sz="1200" kern="1200" dirty="0" err="1">
                <a:solidFill>
                  <a:schemeClr val="tx1"/>
                </a:solidFill>
                <a:effectLst/>
                <a:latin typeface="+mn-lt"/>
                <a:ea typeface="+mn-ea"/>
                <a:cs typeface="+mn-cs"/>
              </a:rPr>
              <a:t>generating</a:t>
            </a:r>
            <a:r>
              <a:rPr lang="fr-FR" sz="1200" kern="1200" dirty="0">
                <a:solidFill>
                  <a:schemeClr val="tx1"/>
                </a:solidFill>
                <a:effectLst/>
                <a:latin typeface="+mn-lt"/>
                <a:ea typeface="+mn-ea"/>
                <a:cs typeface="+mn-cs"/>
              </a:rPr>
              <a:t> relevant </a:t>
            </a:r>
            <a:r>
              <a:rPr lang="fr-FR" sz="1200" kern="1200" dirty="0" err="1">
                <a:solidFill>
                  <a:schemeClr val="tx1"/>
                </a:solidFill>
                <a:effectLst/>
                <a:latin typeface="+mn-lt"/>
                <a:ea typeface="+mn-ea"/>
                <a:cs typeface="+mn-cs"/>
              </a:rPr>
              <a:t>text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 latent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implies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achieved</a:t>
            </a:r>
            <a:r>
              <a:rPr lang="fr-FR" sz="1200" kern="1200" dirty="0">
                <a:solidFill>
                  <a:schemeClr val="tx1"/>
                </a:solidFill>
                <a:effectLst/>
                <a:latin typeface="+mn-lt"/>
                <a:ea typeface="+mn-ea"/>
                <a:cs typeface="+mn-cs"/>
              </a:rPr>
              <a:t> a good, abstract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of the input.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is motivated by those three aspects. </a:t>
            </a:r>
          </a:p>
          <a:p>
            <a:r>
              <a:rPr lang="en-US" dirty="0"/>
              <a:t>We want to use user-generated texts to build versatile, meaningful and explainable representations.</a:t>
            </a:r>
          </a:p>
          <a:p>
            <a:r>
              <a:rPr lang="en-US" dirty="0"/>
              <a:t>We tackle this problem by combining methods that come from the Recommendation, the NLP and the text generation communities. </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90690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22/11/2021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22/11/2021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22/11/2021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30.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30.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43.jpg"/></Relationships>
</file>

<file path=ppt/slides/_rels/slide4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110.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789866" cy="369332"/>
          </a:xfrm>
          <a:prstGeom prst="rect">
            <a:avLst/>
          </a:prstGeom>
          <a:noFill/>
        </p:spPr>
        <p:txBody>
          <a:bodyPr wrap="none" rtlCol="0">
            <a:spAutoFit/>
          </a:bodyPr>
          <a:lstStyle/>
          <a:p>
            <a:r>
              <a:rPr lang="en-US" dirty="0">
                <a:solidFill>
                  <a:schemeClr val="accent4">
                    <a:lumMod val="75000"/>
                  </a:schemeClr>
                </a:solidFill>
              </a:rPr>
              <a:t>Representation Learning</a:t>
            </a:r>
            <a:r>
              <a:rPr lang="en-US" dirty="0">
                <a:solidFill>
                  <a:schemeClr val="tx1">
                    <a:lumMod val="75000"/>
                    <a:lumOff val="25000"/>
                  </a:schemeClr>
                </a:solidFill>
              </a:rPr>
              <a:t>[1]</a:t>
            </a:r>
          </a:p>
        </p:txBody>
      </p:sp>
      <p:sp>
        <p:nvSpPr>
          <p:cNvPr id="31" name="Rectangle 30">
            <a:extLst>
              <a:ext uri="{FF2B5EF4-FFF2-40B4-BE49-F238E27FC236}">
                <a16:creationId xmlns:a16="http://schemas.microsoft.com/office/drawing/2014/main" id="{0EC30CDC-06F9-2248-BF6D-00876248DBD0}"/>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[1]Y. </a:t>
            </a:r>
            <a:r>
              <a:rPr lang="en-US" i="1" dirty="0" err="1">
                <a:solidFill>
                  <a:schemeClr val="tx1">
                    <a:lumMod val="75000"/>
                    <a:lumOff val="25000"/>
                  </a:schemeClr>
                </a:solidFill>
              </a:rPr>
              <a:t>Bengio</a:t>
            </a:r>
            <a:r>
              <a:rPr lang="en-US" i="1" dirty="0">
                <a:solidFill>
                  <a:schemeClr val="tx1">
                    <a:lumMod val="75000"/>
                    <a:lumOff val="25000"/>
                  </a:schemeClr>
                </a:solidFill>
              </a:rPr>
              <a:t> et al., 2013</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11</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 </a:t>
            </a:r>
            <a:r>
              <a:rPr lang="en-US" i="1" dirty="0"/>
              <a:t>(exploratory)</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13</a:t>
            </a:fld>
            <a:endParaRPr lang="en-US"/>
          </a:p>
        </p:txBody>
      </p:sp>
      <p:sp>
        <p:nvSpPr>
          <p:cNvPr id="7" name="ZoneTexte 6">
            <a:extLst>
              <a:ext uri="{FF2B5EF4-FFF2-40B4-BE49-F238E27FC236}">
                <a16:creationId xmlns:a16="http://schemas.microsoft.com/office/drawing/2014/main" id="{28D4ADE7-BDAC-FA4B-9E5D-8A70CD1E3134}"/>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8" name="ZoneTexte 7">
            <a:extLst>
              <a:ext uri="{FF2B5EF4-FFF2-40B4-BE49-F238E27FC236}">
                <a16:creationId xmlns:a16="http://schemas.microsoft.com/office/drawing/2014/main" id="{E7517741-DE9A-6641-BBA8-E0079EF6352B}"/>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sp>
        <p:nvSpPr>
          <p:cNvPr id="23" name="ZoneTexte 22">
            <a:extLst>
              <a:ext uri="{FF2B5EF4-FFF2-40B4-BE49-F238E27FC236}">
                <a16:creationId xmlns:a16="http://schemas.microsoft.com/office/drawing/2014/main" id="{C3553520-3743-1541-A746-C99496A35442}"/>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
        <p:nvSpPr>
          <p:cNvPr id="25" name="ZoneTexte 24">
            <a:extLst>
              <a:ext uri="{FF2B5EF4-FFF2-40B4-BE49-F238E27FC236}">
                <a16:creationId xmlns:a16="http://schemas.microsoft.com/office/drawing/2014/main" id="{C77388F2-869C-5544-A720-85B899770160}"/>
              </a:ext>
            </a:extLst>
          </p:cNvPr>
          <p:cNvSpPr txBox="1"/>
          <p:nvPr/>
        </p:nvSpPr>
        <p:spPr>
          <a:xfrm>
            <a:off x="3228656" y="2591732"/>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grpSp>
        <p:nvGrpSpPr>
          <p:cNvPr id="10" name="Groupe 9">
            <a:extLst>
              <a:ext uri="{FF2B5EF4-FFF2-40B4-BE49-F238E27FC236}">
                <a16:creationId xmlns:a16="http://schemas.microsoft.com/office/drawing/2014/main" id="{1E3A8980-9F46-CB46-9053-610D1062C86F}"/>
              </a:ext>
            </a:extLst>
          </p:cNvPr>
          <p:cNvGrpSpPr/>
          <p:nvPr/>
        </p:nvGrpSpPr>
        <p:grpSpPr>
          <a:xfrm>
            <a:off x="855603" y="4489435"/>
            <a:ext cx="7432794" cy="2267157"/>
            <a:chOff x="757251" y="4489435"/>
            <a:chExt cx="7432794" cy="2267157"/>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816903" y="4665599"/>
              <a:ext cx="7373142" cy="1926981"/>
              <a:chOff x="774890" y="4469719"/>
              <a:chExt cx="7373142"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B5208637-AF9E-AA46-8CFC-BEF00FA68D09}"/>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5" name="ZoneTexte 4">
                  <a:extLst>
                    <a:ext uri="{FF2B5EF4-FFF2-40B4-BE49-F238E27FC236}">
                      <a16:creationId xmlns:a16="http://schemas.microsoft.com/office/drawing/2014/main" id="{B5208637-AF9E-AA46-8CFC-BEF00FA68D09}"/>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6129" r="-5263"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AE595775-07E6-C345-BDEE-9167E6A636FA}"/>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26" name="ZoneTexte 25">
                  <a:extLst>
                    <a:ext uri="{FF2B5EF4-FFF2-40B4-BE49-F238E27FC236}">
                      <a16:creationId xmlns:a16="http://schemas.microsoft.com/office/drawing/2014/main" id="{AE595775-07E6-C345-BDEE-9167E6A636FA}"/>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[1]</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[2]</a:t>
            </a:r>
          </a:p>
        </p:txBody>
      </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[2] Z. Yang et al., 2016</a:t>
            </a:r>
          </a:p>
        </p:txBody>
      </p:sp>
      <p:sp>
        <p:nvSpPr>
          <p:cNvPr id="22" name="ZoneTexte 21">
            <a:extLst>
              <a:ext uri="{FF2B5EF4-FFF2-40B4-BE49-F238E27FC236}">
                <a16:creationId xmlns:a16="http://schemas.microsoft.com/office/drawing/2014/main" id="{4EC7EB41-53FA-F846-9C18-C7EE46085932}"/>
              </a:ext>
            </a:extLst>
          </p:cNvPr>
          <p:cNvSpPr txBox="1"/>
          <p:nvPr/>
        </p:nvSpPr>
        <p:spPr>
          <a:xfrm>
            <a:off x="1532594" y="3487978"/>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grpSp>
        <p:nvGrpSpPr>
          <p:cNvPr id="23" name="Groupe 22">
            <a:extLst>
              <a:ext uri="{FF2B5EF4-FFF2-40B4-BE49-F238E27FC236}">
                <a16:creationId xmlns:a16="http://schemas.microsoft.com/office/drawing/2014/main" id="{03901B38-424B-5440-87A4-ADD9ACF7A782}"/>
              </a:ext>
            </a:extLst>
          </p:cNvPr>
          <p:cNvGrpSpPr/>
          <p:nvPr/>
        </p:nvGrpSpPr>
        <p:grpSpPr>
          <a:xfrm>
            <a:off x="803602" y="3888088"/>
            <a:ext cx="7432794" cy="2267157"/>
            <a:chOff x="757251" y="4489435"/>
            <a:chExt cx="7432794" cy="2267157"/>
          </a:xfrm>
        </p:grpSpPr>
        <p:sp>
          <p:nvSpPr>
            <p:cNvPr id="24" name="Rectangle : coins arrondis 23">
              <a:extLst>
                <a:ext uri="{FF2B5EF4-FFF2-40B4-BE49-F238E27FC236}">
                  <a16:creationId xmlns:a16="http://schemas.microsoft.com/office/drawing/2014/main" id="{16070226-FBD5-D741-9A65-C8FB91C3A1D2}"/>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e 24">
              <a:extLst>
                <a:ext uri="{FF2B5EF4-FFF2-40B4-BE49-F238E27FC236}">
                  <a16:creationId xmlns:a16="http://schemas.microsoft.com/office/drawing/2014/main" id="{0FA9F812-C389-984D-94B0-DF7AF1495358}"/>
                </a:ext>
              </a:extLst>
            </p:cNvPr>
            <p:cNvGrpSpPr/>
            <p:nvPr/>
          </p:nvGrpSpPr>
          <p:grpSpPr>
            <a:xfrm>
              <a:off x="816903" y="4665599"/>
              <a:ext cx="7373142" cy="1926981"/>
              <a:chOff x="774890" y="4469719"/>
              <a:chExt cx="7373142" cy="1926981"/>
            </a:xfrm>
          </p:grpSpPr>
          <p:sp>
            <p:nvSpPr>
              <p:cNvPr id="46" name="Rectangle 45">
                <a:extLst>
                  <a:ext uri="{FF2B5EF4-FFF2-40B4-BE49-F238E27FC236}">
                    <a16:creationId xmlns:a16="http://schemas.microsoft.com/office/drawing/2014/main" id="{AFC1DBF3-766C-6C40-9399-A58989E76105}"/>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47" name="Rectangle 46">
                <a:extLst>
                  <a:ext uri="{FF2B5EF4-FFF2-40B4-BE49-F238E27FC236}">
                    <a16:creationId xmlns:a16="http://schemas.microsoft.com/office/drawing/2014/main" id="{98EDB2AE-6825-AA47-B534-41D994B15A6C}"/>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48" name="ZoneTexte 47">
                <a:extLst>
                  <a:ext uri="{FF2B5EF4-FFF2-40B4-BE49-F238E27FC236}">
                    <a16:creationId xmlns:a16="http://schemas.microsoft.com/office/drawing/2014/main" id="{E0FEAC1D-B594-454D-997B-269569D2E076}"/>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49" name="ZoneTexte 48">
                <a:extLst>
                  <a:ext uri="{FF2B5EF4-FFF2-40B4-BE49-F238E27FC236}">
                    <a16:creationId xmlns:a16="http://schemas.microsoft.com/office/drawing/2014/main" id="{7C2C78E1-80F6-3740-B1C1-D4D81C9904C1}"/>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50" name="ZoneTexte 49">
                <a:extLst>
                  <a:ext uri="{FF2B5EF4-FFF2-40B4-BE49-F238E27FC236}">
                    <a16:creationId xmlns:a16="http://schemas.microsoft.com/office/drawing/2014/main" id="{2B8E5D60-04A3-CC4A-AF75-0B9F140E1433}"/>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51" name="ZoneTexte 50">
                <a:extLst>
                  <a:ext uri="{FF2B5EF4-FFF2-40B4-BE49-F238E27FC236}">
                    <a16:creationId xmlns:a16="http://schemas.microsoft.com/office/drawing/2014/main" id="{0DDDAF60-EB41-E347-92CC-4B17BD63A37F}"/>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52" name="Connecteur droit avec flèche 51">
                <a:extLst>
                  <a:ext uri="{FF2B5EF4-FFF2-40B4-BE49-F238E27FC236}">
                    <a16:creationId xmlns:a16="http://schemas.microsoft.com/office/drawing/2014/main" id="{2FE29923-965B-1047-9146-9F39D16CBCCC}"/>
                  </a:ext>
                </a:extLst>
              </p:cNvPr>
              <p:cNvCxnSpPr>
                <a:cxnSpLocks/>
                <a:stCxn id="48" idx="3"/>
                <a:endCxn id="46"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C9C9864F-CB08-654E-BB49-0FCD8813B2B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7ACB3F90-FC9F-C04D-86DC-BFB4803F68A5}"/>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919CD31-DA27-9742-B8A2-46F436A6E0BF}"/>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Connecteur droit avec flèche 25">
              <a:extLst>
                <a:ext uri="{FF2B5EF4-FFF2-40B4-BE49-F238E27FC236}">
                  <a16:creationId xmlns:a16="http://schemas.microsoft.com/office/drawing/2014/main" id="{9A9A6BFC-AFA6-B044-8A49-E0B99272B384}"/>
                </a:ext>
              </a:extLst>
            </p:cNvPr>
            <p:cNvCxnSpPr>
              <a:stCxn id="47" idx="0"/>
              <a:endCxn id="46"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CAC6FF54-9363-794B-B2F2-3A6D3FAC5787}"/>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44" name="ZoneTexte 43">
                  <a:extLst>
                    <a:ext uri="{FF2B5EF4-FFF2-40B4-BE49-F238E27FC236}">
                      <a16:creationId xmlns:a16="http://schemas.microsoft.com/office/drawing/2014/main" id="{CAC6FF54-9363-794B-B2F2-3A6D3FAC5787}"/>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2500" r="-526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8F09F71B-6666-384D-A59D-4CDD8E538727}"/>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45" name="ZoneTexte 44">
                  <a:extLst>
                    <a:ext uri="{FF2B5EF4-FFF2-40B4-BE49-F238E27FC236}">
                      <a16:creationId xmlns:a16="http://schemas.microsoft.com/office/drawing/2014/main" id="{8F09F71B-6666-384D-A59D-4CDD8E538727}"/>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16</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Tree>
    <p:extLst>
      <p:ext uri="{BB962C8B-B14F-4D97-AF65-F5344CB8AC3E}">
        <p14:creationId xmlns:p14="http://schemas.microsoft.com/office/powerpoint/2010/main" val="133086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a:ln>
            <a:solidFill>
              <a:srgbClr val="CCCFE4"/>
            </a:solidFill>
          </a:ln>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
        <p:nvSpPr>
          <p:cNvPr id="10" name="ZoneTexte 9">
            <a:extLst>
              <a:ext uri="{FF2B5EF4-FFF2-40B4-BE49-F238E27FC236}">
                <a16:creationId xmlns:a16="http://schemas.microsoft.com/office/drawing/2014/main" id="{AC66182F-8EB9-6B43-90F7-F584E202FF1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Z. Yang et al., 2016</a:t>
            </a:r>
          </a:p>
        </p:txBody>
      </p:sp>
    </p:spTree>
    <p:extLst>
      <p:ext uri="{BB962C8B-B14F-4D97-AF65-F5344CB8AC3E}">
        <p14:creationId xmlns:p14="http://schemas.microsoft.com/office/powerpoint/2010/main" val="54164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18</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303281"/>
            <a:ext cx="2068836" cy="2088649"/>
            <a:chOff x="6801205" y="3125656"/>
            <a:chExt cx="2068836" cy="2088649"/>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01205" y="3125656"/>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01205" y="3125656"/>
                  <a:ext cx="2068836" cy="711990"/>
                </a:xfrm>
                <a:prstGeom prst="rect">
                  <a:avLst/>
                </a:prstGeom>
                <a:blipFill>
                  <a:blip r:embed="rId4"/>
                  <a:stretch>
                    <a:fillRect t="-14035" b="-85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52006" y="4458072"/>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52006" y="4458072"/>
                  <a:ext cx="1367234" cy="756233"/>
                </a:xfrm>
                <a:prstGeom prst="rect">
                  <a:avLst/>
                </a:prstGeom>
                <a:blipFill>
                  <a:blip r:embed="rId5"/>
                  <a:stretch>
                    <a:fillRect l="-23853" t="-116393" r="-5505" b="-177049"/>
                  </a:stretch>
                </a:blipFill>
              </p:spPr>
              <p:txBody>
                <a:bodyPr/>
                <a:lstStyle/>
                <a:p>
                  <a:r>
                    <a:rPr lang="en-US">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19</a:t>
            </a:fld>
            <a:endParaRPr lang="fr-FR"/>
          </a:p>
        </p:txBody>
      </p:sp>
      <p:pic>
        <p:nvPicPr>
          <p:cNvPr id="17" name="Espace réservé du contenu 13">
            <a:extLst>
              <a:ext uri="{FF2B5EF4-FFF2-40B4-BE49-F238E27FC236}">
                <a16:creationId xmlns:a16="http://schemas.microsoft.com/office/drawing/2014/main" id="{1AE2A6A6-2B9D-7D4F-8593-16F90522BE5F}"/>
              </a:ext>
            </a:extLst>
          </p:cNvPr>
          <p:cNvPicPr>
            <a:picLocks noChangeAspect="1"/>
          </p:cNvPicPr>
          <p:nvPr/>
        </p:nvPicPr>
        <p:blipFill>
          <a:blip r:embed="rId3"/>
          <a:stretch>
            <a:fillRect/>
          </a:stretch>
        </p:blipFill>
        <p:spPr>
          <a:xfrm>
            <a:off x="577614" y="1541484"/>
            <a:ext cx="5461797" cy="3819689"/>
          </a:xfrm>
          <a:prstGeom prst="rect">
            <a:avLst/>
          </a:prstGeom>
        </p:spPr>
      </p:pic>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9CD0B7AE-565D-D34F-A885-361F98D1C957}"/>
                  </a:ext>
                </a:extLst>
              </p:cNvPr>
              <p:cNvSpPr txBox="1"/>
              <p:nvPr/>
            </p:nvSpPr>
            <p:spPr>
              <a:xfrm>
                <a:off x="6560128" y="1660373"/>
                <a:ext cx="1819261"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19" name="ZoneTexte 18">
                <a:extLst>
                  <a:ext uri="{FF2B5EF4-FFF2-40B4-BE49-F238E27FC236}">
                    <a16:creationId xmlns:a16="http://schemas.microsoft.com/office/drawing/2014/main" id="{9CD0B7AE-565D-D34F-A885-361F98D1C957}"/>
                  </a:ext>
                </a:extLst>
              </p:cNvPr>
              <p:cNvSpPr txBox="1">
                <a:spLocks noRot="1" noChangeAspect="1" noMove="1" noResize="1" noEditPoints="1" noAdjustHandles="1" noChangeArrowheads="1" noChangeShapeType="1" noTextEdit="1"/>
              </p:cNvSpPr>
              <p:nvPr/>
            </p:nvSpPr>
            <p:spPr>
              <a:xfrm>
                <a:off x="6560128" y="1660373"/>
                <a:ext cx="1819261" cy="601575"/>
              </a:xfrm>
              <a:prstGeom prst="rect">
                <a:avLst/>
              </a:prstGeom>
              <a:blipFill>
                <a:blip r:embed="rId4"/>
                <a:stretch>
                  <a:fillRect l="-3472" t="-12245" b="-91837"/>
                </a:stretch>
              </a:blipFill>
            </p:spPr>
            <p:txBody>
              <a:bodyPr/>
              <a:lstStyle/>
              <a:p>
                <a:r>
                  <a:rPr lang="en-US">
                    <a:noFill/>
                  </a:rPr>
                  <a:t> </a:t>
                </a:r>
              </a:p>
            </p:txBody>
          </p:sp>
        </mc:Fallback>
      </mc:AlternateContent>
    </p:spTree>
    <p:extLst>
      <p:ext uri="{BB962C8B-B14F-4D97-AF65-F5344CB8AC3E}">
        <p14:creationId xmlns:p14="http://schemas.microsoft.com/office/powerpoint/2010/main" val="2499729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20</a:t>
            </a:fld>
            <a:endParaRPr lang="fr-FR"/>
          </a:p>
        </p:txBody>
      </p:sp>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3"/>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4"/>
                  <a:stretch>
                    <a:fillRect l="-3472" t="-12245" b="-91837"/>
                  </a:stretch>
                </a:blipFill>
              </p:spPr>
              <p:txBody>
                <a:bodyPr/>
                <a:lstStyle/>
                <a:p>
                  <a:r>
                    <a:rPr lang="en-US">
                      <a:noFill/>
                    </a:rPr>
                    <a:t> </a:t>
                  </a:r>
                </a:p>
              </p:txBody>
            </p:sp>
          </mc:Fallback>
        </mc:AlternateContent>
      </p:grpSp>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5"/>
          <a:stretch>
            <a:fillRect/>
          </a:stretch>
        </p:blipFill>
        <p:spPr>
          <a:xfrm>
            <a:off x="539827" y="1496826"/>
            <a:ext cx="5473515" cy="4901121"/>
          </a:xfrm>
        </p:spPr>
      </p:pic>
    </p:spTree>
    <p:extLst>
      <p:ext uri="{BB962C8B-B14F-4D97-AF65-F5344CB8AC3E}">
        <p14:creationId xmlns:p14="http://schemas.microsoft.com/office/powerpoint/2010/main" val="40456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21</a:t>
            </a:fld>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1E3AE6E-C358-7B46-8188-7E4352E900D3}"/>
                  </a:ext>
                </a:extLst>
              </p:cNvPr>
              <p:cNvSpPr txBox="1"/>
              <p:nvPr/>
            </p:nvSpPr>
            <p:spPr>
              <a:xfrm>
                <a:off x="6335347" y="3947387"/>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2"/>
                          </a:solidFill>
                          <a:latin typeface="Cambria Math" panose="02040503050406030204" pitchFamily="18" charset="0"/>
                        </a:rPr>
                        <m:t>𝒂</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lumMod val="60000"/>
                                      <a:lumOff val="40000"/>
                                    </a:schemeClr>
                                  </a:solidFill>
                                  <a:latin typeface="Cambria Math" panose="02040503050406030204" pitchFamily="18" charset="0"/>
                                </a:rPr>
                              </m:ctrlPr>
                            </m:sSubPr>
                            <m:e>
                              <m:r>
                                <a:rPr lang="fr-FR" sz="2000" b="0" i="1" smtClean="0">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xmlns="">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6335347" y="3947387"/>
                <a:ext cx="2268826" cy="332720"/>
              </a:xfrm>
              <a:prstGeom prst="rect">
                <a:avLst/>
              </a:prstGeom>
              <a:blipFill>
                <a:blip r:embed="rId3"/>
                <a:stretch>
                  <a:fillRect l="-1111" t="-7692" r="-3333" b="-30769"/>
                </a:stretch>
              </a:blipFill>
            </p:spPr>
            <p:txBody>
              <a:bodyPr/>
              <a:lstStyle/>
              <a:p>
                <a:r>
                  <a:rPr lang="en-US">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4"/>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5"/>
                  <a:stretch>
                    <a:fillRect l="-3472" t="-12245" b="-9183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5A29926-800B-7A42-81A1-58ACEDF6C854}"/>
                  </a:ext>
                </a:extLst>
              </p:cNvPr>
              <p:cNvSpPr txBox="1"/>
              <p:nvPr/>
            </p:nvSpPr>
            <p:spPr>
              <a:xfrm>
                <a:off x="6836470" y="5240190"/>
                <a:ext cx="1430841"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r>
                            <a:rPr lang="fr-FR" sz="2000" b="1" i="1" smtClean="0">
                              <a:solidFill>
                                <a:schemeClr val="tx2"/>
                              </a:solidFill>
                              <a:latin typeface="Cambria Math" panose="02040503050406030204" pitchFamily="18" charset="0"/>
                            </a:rPr>
                            <m:t>𝒂</m:t>
                          </m:r>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xmlns="">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836470" y="5240190"/>
                <a:ext cx="1430841" cy="840295"/>
              </a:xfrm>
              <a:prstGeom prst="rect">
                <a:avLst/>
              </a:prstGeom>
              <a:blipFill>
                <a:blip r:embed="rId6"/>
                <a:stretch>
                  <a:fillRect l="-26549" t="-119403" r="-8850" b="-180597"/>
                </a:stretch>
              </a:blipFill>
            </p:spPr>
            <p:txBody>
              <a:bodyPr/>
              <a:lstStyle/>
              <a:p>
                <a:r>
                  <a:rPr lang="en-US">
                    <a:noFill/>
                  </a:rPr>
                  <a:t> </a:t>
                </a:r>
              </a:p>
            </p:txBody>
          </p:sp>
        </mc:Fallback>
      </mc:AlternateContent>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7"/>
          <a:stretch>
            <a:fillRect/>
          </a:stretch>
        </p:blipFill>
        <p:spPr>
          <a:xfrm>
            <a:off x="539827" y="1496826"/>
            <a:ext cx="5473515" cy="4901121"/>
          </a:xfrm>
        </p:spPr>
      </p:pic>
    </p:spTree>
    <p:extLst>
      <p:ext uri="{BB962C8B-B14F-4D97-AF65-F5344CB8AC3E}">
        <p14:creationId xmlns:p14="http://schemas.microsoft.com/office/powerpoint/2010/main" val="49326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22</a:t>
            </a:fld>
            <a:endParaRPr lang="fr-FR"/>
          </a:p>
        </p:txBody>
      </p:sp>
      <p:pic>
        <p:nvPicPr>
          <p:cNvPr id="27" name="Espace réservé du contenu 26">
            <a:extLst>
              <a:ext uri="{FF2B5EF4-FFF2-40B4-BE49-F238E27FC236}">
                <a16:creationId xmlns:a16="http://schemas.microsoft.com/office/drawing/2014/main" id="{423257BB-B819-4348-9B93-A36FE3C447C2}"/>
              </a:ext>
            </a:extLst>
          </p:cNvPr>
          <p:cNvPicPr>
            <a:picLocks noGrp="1" noChangeAspect="1"/>
          </p:cNvPicPr>
          <p:nvPr>
            <p:ph idx="1"/>
          </p:nvPr>
        </p:nvPicPr>
        <p:blipFill>
          <a:blip r:embed="rId3"/>
          <a:stretch>
            <a:fillRect/>
          </a:stretch>
        </p:blipFill>
        <p:spPr>
          <a:xfrm>
            <a:off x="1269231" y="1625820"/>
            <a:ext cx="6605538" cy="3977037"/>
          </a:xfrm>
        </p:spPr>
      </p:pic>
      <p:sp>
        <p:nvSpPr>
          <p:cNvPr id="28" name="ZoneTexte 27">
            <a:extLst>
              <a:ext uri="{FF2B5EF4-FFF2-40B4-BE49-F238E27FC236}">
                <a16:creationId xmlns:a16="http://schemas.microsoft.com/office/drawing/2014/main" id="{D2BBE21D-D576-D64D-BD7B-0FCBF4394B88}"/>
              </a:ext>
            </a:extLst>
          </p:cNvPr>
          <p:cNvSpPr txBox="1"/>
          <p:nvPr/>
        </p:nvSpPr>
        <p:spPr>
          <a:xfrm>
            <a:off x="405571" y="1122285"/>
            <a:ext cx="8198602" cy="400110"/>
          </a:xfrm>
          <a:prstGeom prst="rect">
            <a:avLst/>
          </a:prstGeom>
          <a:noFill/>
        </p:spPr>
        <p:txBody>
          <a:bodyPr wrap="square" rtlCol="0">
            <a:spAutoFit/>
          </a:bodyPr>
          <a:lstStyle/>
          <a:p>
            <a:pPr algn="ctr"/>
            <a:r>
              <a:rPr lang="en-US" sz="2000" dirty="0">
                <a:solidFill>
                  <a:schemeClr val="tx2"/>
                </a:solidFill>
              </a:rPr>
              <a:t>Hierarchical Information </a:t>
            </a:r>
            <a:r>
              <a:rPr lang="en-US" sz="2000" dirty="0">
                <a:solidFill>
                  <a:schemeClr val="tx2"/>
                </a:solidFill>
                <a:sym typeface="Wingdings" pitchFamily="2" charset="2"/>
              </a:rPr>
              <a:t> Multi-Level Personalization </a:t>
            </a:r>
            <a:endParaRPr lang="en-US" sz="2000" dirty="0">
              <a:solidFill>
                <a:schemeClr val="tx2"/>
              </a:solidFill>
            </a:endParaRPr>
          </a:p>
        </p:txBody>
      </p:sp>
      <p:sp>
        <p:nvSpPr>
          <p:cNvPr id="29" name="ZoneTexte 28">
            <a:extLst>
              <a:ext uri="{FF2B5EF4-FFF2-40B4-BE49-F238E27FC236}">
                <a16:creationId xmlns:a16="http://schemas.microsoft.com/office/drawing/2014/main" id="{0116F2ED-6275-EC4A-B501-5EC41608E00F}"/>
              </a:ext>
            </a:extLst>
          </p:cNvPr>
          <p:cNvSpPr txBox="1"/>
          <p:nvPr/>
        </p:nvSpPr>
        <p:spPr>
          <a:xfrm>
            <a:off x="1079876" y="6000650"/>
            <a:ext cx="6984247" cy="400110"/>
          </a:xfrm>
          <a:prstGeom prst="rect">
            <a:avLst/>
          </a:prstGeom>
          <a:noFill/>
        </p:spPr>
        <p:txBody>
          <a:bodyPr wrap="square" rtlCol="0">
            <a:spAutoFit/>
          </a:bodyPr>
          <a:lstStyle/>
          <a:p>
            <a:pPr algn="ctr"/>
            <a:r>
              <a:rPr lang="en-US" sz="2000" dirty="0">
                <a:solidFill>
                  <a:schemeClr val="tx2"/>
                </a:solidFill>
              </a:rPr>
              <a:t>Attention: Regularization, Personalized Aggregation, Explanation</a:t>
            </a:r>
          </a:p>
        </p:txBody>
      </p:sp>
    </p:spTree>
    <p:extLst>
      <p:ext uri="{BB962C8B-B14F-4D97-AF65-F5344CB8AC3E}">
        <p14:creationId xmlns:p14="http://schemas.microsoft.com/office/powerpoint/2010/main" val="1081772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3"/>
          <a:stretch>
            <a:fillRect/>
          </a:stretch>
        </p:blipFill>
        <p:spPr>
          <a:xfrm>
            <a:off x="1418967" y="1165610"/>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23</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618126"/>
            <a:ext cx="4667250" cy="369332"/>
          </a:xfrm>
          <a:prstGeom prst="rect">
            <a:avLst/>
          </a:prstGeom>
        </p:spPr>
        <p:txBody>
          <a:bodyPr wrap="square">
            <a:spAutoFit/>
          </a:bodyPr>
          <a:lstStyle/>
          <a:p>
            <a:pPr algn="ctr"/>
            <a:r>
              <a:rPr lang="en-US" i="1">
                <a:latin typeface="URWPalladioL"/>
              </a:rPr>
              <a:t>Accuracy metric on the sentiment analysis task.</a:t>
            </a:r>
            <a:endParaRPr lang="en-US" i="1"/>
          </a:p>
        </p:txBody>
      </p:sp>
      <p:sp>
        <p:nvSpPr>
          <p:cNvPr id="8" name="Rectangle 7">
            <a:extLst>
              <a:ext uri="{FF2B5EF4-FFF2-40B4-BE49-F238E27FC236}">
                <a16:creationId xmlns:a16="http://schemas.microsoft.com/office/drawing/2014/main" id="{FB458D19-3883-0D46-B938-75FBC23B5881}"/>
              </a:ext>
            </a:extLst>
          </p:cNvPr>
          <p:cNvSpPr/>
          <p:nvPr/>
        </p:nvSpPr>
        <p:spPr>
          <a:xfrm>
            <a:off x="1247775" y="4417017"/>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a:t>
            </a:r>
            <a:r>
              <a:rPr lang="en-US" sz="2000" b="1" dirty="0">
                <a:solidFill>
                  <a:schemeClr val="tx2"/>
                </a:solidFill>
                <a:latin typeface="URWPalladioL"/>
              </a:rPr>
              <a:t>Attentive </a:t>
            </a:r>
            <a:r>
              <a:rPr lang="en-US" sz="2000" dirty="0">
                <a:solidFill>
                  <a:schemeClr val="tx2"/>
                </a:solidFill>
                <a:latin typeface="URWPalladioL"/>
              </a:rPr>
              <a:t>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
        <p:nvSpPr>
          <p:cNvPr id="3" name="ZoneTexte 2">
            <a:extLst>
              <a:ext uri="{FF2B5EF4-FFF2-40B4-BE49-F238E27FC236}">
                <a16:creationId xmlns:a16="http://schemas.microsoft.com/office/drawing/2014/main" id="{DCC0E56E-D84B-044C-9B91-D140266E0856}"/>
              </a:ext>
            </a:extLst>
          </p:cNvPr>
          <p:cNvSpPr txBox="1"/>
          <p:nvPr/>
        </p:nvSpPr>
        <p:spPr>
          <a:xfrm>
            <a:off x="5659433" y="4047685"/>
            <a:ext cx="3264933" cy="369332"/>
          </a:xfrm>
          <a:prstGeom prst="rect">
            <a:avLst/>
          </a:prstGeom>
          <a:noFill/>
        </p:spPr>
        <p:txBody>
          <a:bodyPr wrap="none" rtlCol="0">
            <a:spAutoFit/>
          </a:bodyPr>
          <a:lstStyle/>
          <a:p>
            <a:r>
              <a:rPr lang="en-US" dirty="0">
                <a:solidFill>
                  <a:srgbClr val="D74F4A"/>
                </a:solidFill>
              </a:rPr>
              <a:t>Should I add refs to the models ?</a:t>
            </a:r>
          </a:p>
        </p:txBody>
      </p:sp>
    </p:spTree>
    <p:extLst>
      <p:ext uri="{BB962C8B-B14F-4D97-AF65-F5344CB8AC3E}">
        <p14:creationId xmlns:p14="http://schemas.microsoft.com/office/powerpoint/2010/main" val="23367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24</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pic>
        <p:nvPicPr>
          <p:cNvPr id="5" name="Image 4" descr="Une image contenant table&#10;&#10;Description générée automatiquement">
            <a:extLst>
              <a:ext uri="{FF2B5EF4-FFF2-40B4-BE49-F238E27FC236}">
                <a16:creationId xmlns:a16="http://schemas.microsoft.com/office/drawing/2014/main" id="{02B00DEE-40E8-764A-AE4D-94E71564BA3C}"/>
              </a:ext>
            </a:extLst>
          </p:cNvPr>
          <p:cNvPicPr>
            <a:picLocks noChangeAspect="1"/>
          </p:cNvPicPr>
          <p:nvPr/>
        </p:nvPicPr>
        <p:blipFill>
          <a:blip r:embed="rId3"/>
          <a:stretch>
            <a:fillRect/>
          </a:stretch>
        </p:blipFill>
        <p:spPr>
          <a:xfrm>
            <a:off x="784723" y="1489798"/>
            <a:ext cx="7574554" cy="2046308"/>
          </a:xfrm>
          <a:prstGeom prst="rect">
            <a:avLst/>
          </a:prstGeom>
        </p:spPr>
      </p:pic>
      <p:sp>
        <p:nvSpPr>
          <p:cNvPr id="9" name="ZoneTexte 8">
            <a:extLst>
              <a:ext uri="{FF2B5EF4-FFF2-40B4-BE49-F238E27FC236}">
                <a16:creationId xmlns:a16="http://schemas.microsoft.com/office/drawing/2014/main" id="{E2897D7D-08EC-A84F-BEAB-BFEBCB42AFD9}"/>
              </a:ext>
            </a:extLst>
          </p:cNvPr>
          <p:cNvSpPr txBox="1"/>
          <p:nvPr/>
        </p:nvSpPr>
        <p:spPr>
          <a:xfrm>
            <a:off x="5659433" y="4047685"/>
            <a:ext cx="3264933" cy="369332"/>
          </a:xfrm>
          <a:prstGeom prst="rect">
            <a:avLst/>
          </a:prstGeom>
          <a:noFill/>
        </p:spPr>
        <p:txBody>
          <a:bodyPr wrap="none" rtlCol="0">
            <a:spAutoFit/>
          </a:bodyPr>
          <a:lstStyle/>
          <a:p>
            <a:r>
              <a:rPr lang="en-US" dirty="0">
                <a:solidFill>
                  <a:srgbClr val="D74F4A"/>
                </a:solidFill>
              </a:rPr>
              <a:t>Should I add refs to the models ?</a:t>
            </a:r>
          </a:p>
        </p:txBody>
      </p:sp>
    </p:spTree>
    <p:extLst>
      <p:ext uri="{BB962C8B-B14F-4D97-AF65-F5344CB8AC3E}">
        <p14:creationId xmlns:p14="http://schemas.microsoft.com/office/powerpoint/2010/main" val="80779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73198" y="1635921"/>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25</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608564" y="1638402"/>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687254"/>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687254"/>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
        <p:nvSpPr>
          <p:cNvPr id="3" name="ZoneTexte 2">
            <a:extLst>
              <a:ext uri="{FF2B5EF4-FFF2-40B4-BE49-F238E27FC236}">
                <a16:creationId xmlns:a16="http://schemas.microsoft.com/office/drawing/2014/main" id="{EEDD3535-41D5-6E44-9A1D-5E574D4B097A}"/>
              </a:ext>
            </a:extLst>
          </p:cNvPr>
          <p:cNvSpPr txBox="1"/>
          <p:nvPr/>
        </p:nvSpPr>
        <p:spPr>
          <a:xfrm>
            <a:off x="2636566" y="5433677"/>
            <a:ext cx="3870868" cy="923330"/>
          </a:xfrm>
          <a:prstGeom prst="rect">
            <a:avLst/>
          </a:prstGeom>
          <a:noFill/>
        </p:spPr>
        <p:txBody>
          <a:bodyPr wrap="none" rtlCol="0">
            <a:spAutoFit/>
          </a:bodyPr>
          <a:lstStyle/>
          <a:p>
            <a:pPr algn="ctr"/>
            <a:r>
              <a:rPr lang="en-US" dirty="0">
                <a:solidFill>
                  <a:schemeClr val="tx2"/>
                </a:solidFill>
              </a:rPr>
              <a:t>Obtained by extracting (and counting)</a:t>
            </a:r>
          </a:p>
          <a:p>
            <a:pPr algn="ctr"/>
            <a:r>
              <a:rPr lang="en-US" dirty="0">
                <a:solidFill>
                  <a:schemeClr val="tx2"/>
                </a:solidFill>
              </a:rPr>
              <a:t>the argmax of each </a:t>
            </a:r>
            <a:r>
              <a:rPr lang="en-US" i="1" dirty="0">
                <a:solidFill>
                  <a:schemeClr val="tx2"/>
                </a:solidFill>
              </a:rPr>
              <a:t>(user, item, review) </a:t>
            </a:r>
          </a:p>
          <a:p>
            <a:pPr algn="ctr"/>
            <a:r>
              <a:rPr lang="en-US" dirty="0">
                <a:solidFill>
                  <a:schemeClr val="tx2"/>
                </a:solidFill>
              </a:rPr>
              <a:t>attention vector.</a:t>
            </a:r>
          </a:p>
        </p:txBody>
      </p:sp>
    </p:spTree>
    <p:extLst>
      <p:ext uri="{BB962C8B-B14F-4D97-AF65-F5344CB8AC3E}">
        <p14:creationId xmlns:p14="http://schemas.microsoft.com/office/powerpoint/2010/main" val="263547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26</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957220"/>
            <a:ext cx="7361695" cy="2943563"/>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Combining </a:t>
            </a:r>
            <a:r>
              <a:rPr lang="en-US" sz="2400" b="1" dirty="0">
                <a:solidFill>
                  <a:schemeClr val="tx2"/>
                </a:solidFill>
              </a:rPr>
              <a:t>text reviews </a:t>
            </a:r>
            <a:r>
              <a:rPr lang="en-US" sz="2400" dirty="0">
                <a:solidFill>
                  <a:schemeClr val="tx2"/>
                </a:solidFill>
              </a:rPr>
              <a:t>and</a:t>
            </a:r>
            <a:r>
              <a:rPr lang="en-US" sz="2400" b="1" dirty="0">
                <a:solidFill>
                  <a:schemeClr val="tx2"/>
                </a:solidFill>
              </a:rPr>
              <a:t> ratings </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AN NLP APPROACH TO PROFESSIONAL PROFILE LEARNING AND EVALUATION</a:t>
            </a:r>
            <a:endParaRPr lang="en-US" sz="3200" dirty="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dirty="0"/>
              <a:t>People tend to </a:t>
            </a:r>
            <a:r>
              <a:rPr lang="en-US" b="1" dirty="0"/>
              <a:t>change jobs </a:t>
            </a:r>
            <a:r>
              <a:rPr lang="en-US" dirty="0"/>
              <a:t>more and more often</a:t>
            </a:r>
          </a:p>
          <a:p>
            <a:r>
              <a:rPr lang="en-US" dirty="0"/>
              <a:t>More and more </a:t>
            </a:r>
            <a:r>
              <a:rPr lang="en-US" b="1" dirty="0"/>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28</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29</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15" name="ZoneTexte 14">
            <a:extLst>
              <a:ext uri="{FF2B5EF4-FFF2-40B4-BE49-F238E27FC236}">
                <a16:creationId xmlns:a16="http://schemas.microsoft.com/office/drawing/2014/main" id="{4AA0FBF0-E19E-7143-A905-6DF0959C3399}"/>
              </a:ext>
            </a:extLst>
          </p:cNvPr>
          <p:cNvSpPr txBox="1"/>
          <p:nvPr/>
        </p:nvSpPr>
        <p:spPr>
          <a:xfrm>
            <a:off x="7979" y="3429000"/>
            <a:ext cx="8938590" cy="2246769"/>
          </a:xfrm>
          <a:prstGeom prst="rect">
            <a:avLst/>
          </a:prstGeom>
          <a:noFill/>
        </p:spPr>
        <p:txBody>
          <a:bodyPr wrap="square" rtlCol="0">
            <a:spAutoFit/>
          </a:bodyPr>
          <a:lstStyle/>
          <a:p>
            <a:pPr algn="ctr"/>
            <a:endParaRPr lang="en-US" sz="2400" dirty="0">
              <a:solidFill>
                <a:schemeClr val="accent1">
                  <a:lumMod val="75000"/>
                </a:schemeClr>
              </a:solidFill>
            </a:endParaRPr>
          </a:p>
          <a:p>
            <a:pPr algn="ctr"/>
            <a:r>
              <a:rPr lang="en-US" sz="2200" dirty="0">
                <a:solidFill>
                  <a:schemeClr val="accent1">
                    <a:lumMod val="75000"/>
                  </a:schemeClr>
                </a:solidFill>
              </a:rPr>
              <a:t>Can we predict a person’s next career move?</a:t>
            </a:r>
          </a:p>
          <a:p>
            <a:pPr algn="ctr"/>
            <a:r>
              <a:rPr lang="en-US" sz="2200" dirty="0">
                <a:solidFill>
                  <a:schemeClr val="accent1">
                    <a:lumMod val="75000"/>
                  </a:schemeClr>
                </a:solidFill>
              </a:rPr>
              <a:t>Can we match candidates to job offers?</a:t>
            </a: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p:txBody>
      </p:sp>
    </p:spTree>
    <p:extLst>
      <p:ext uri="{BB962C8B-B14F-4D97-AF65-F5344CB8AC3E}">
        <p14:creationId xmlns:p14="http://schemas.microsoft.com/office/powerpoint/2010/main" val="1531823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30</a:t>
            </a:fld>
            <a:endParaRPr lang="en-US"/>
          </a:p>
        </p:txBody>
      </p:sp>
      <p:sp>
        <p:nvSpPr>
          <p:cNvPr id="11" name="ZoneTexte 10">
            <a:extLst>
              <a:ext uri="{FF2B5EF4-FFF2-40B4-BE49-F238E27FC236}">
                <a16:creationId xmlns:a16="http://schemas.microsoft.com/office/drawing/2014/main" id="{ADB2B1EC-776E-A444-9122-822B30A7D823}"/>
              </a:ext>
            </a:extLst>
          </p:cNvPr>
          <p:cNvSpPr txBox="1"/>
          <p:nvPr/>
        </p:nvSpPr>
        <p:spPr>
          <a:xfrm>
            <a:off x="7979" y="3429000"/>
            <a:ext cx="8938590" cy="1692771"/>
          </a:xfrm>
          <a:prstGeom prst="rect">
            <a:avLst/>
          </a:prstGeom>
          <a:noFill/>
        </p:spPr>
        <p:txBody>
          <a:bodyPr wrap="square" rtlCol="0">
            <a:spAutoFit/>
          </a:bodyPr>
          <a:lstStyle/>
          <a:p>
            <a:pPr algn="ctr"/>
            <a:endParaRPr lang="en-US" sz="2800" dirty="0">
              <a:solidFill>
                <a:schemeClr val="accent1">
                  <a:lumMod val="75000"/>
                </a:schemeClr>
              </a:solidFill>
            </a:endParaRPr>
          </a:p>
          <a:p>
            <a:pPr algn="ctr"/>
            <a:r>
              <a:rPr lang="en-US" sz="2400" dirty="0">
                <a:solidFill>
                  <a:schemeClr val="accent1">
                    <a:lumMod val="75000"/>
                  </a:schemeClr>
                </a:solidFill>
              </a:rPr>
              <a:t>Can we predict a person’s next career move?</a:t>
            </a:r>
          </a:p>
          <a:p>
            <a:pPr algn="ctr"/>
            <a:r>
              <a:rPr lang="en-US" sz="2400" dirty="0">
                <a:solidFill>
                  <a:schemeClr val="accent1">
                    <a:lumMod val="75000"/>
                  </a:schemeClr>
                </a:solidFill>
              </a:rPr>
              <a:t>Can we match candidates to job offers?</a:t>
            </a:r>
            <a:endParaRPr lang="en-US" sz="2800" dirty="0">
              <a:solidFill>
                <a:schemeClr val="accent1">
                  <a:lumMod val="75000"/>
                </a:schemeClr>
              </a:solidFill>
            </a:endParaRPr>
          </a:p>
          <a:p>
            <a:pPr algn="ctr"/>
            <a:endParaRPr lang="en-US" sz="2800" dirty="0">
              <a:solidFill>
                <a:schemeClr val="accent1">
                  <a:lumMod val="75000"/>
                </a:schemeClr>
              </a:solidFill>
            </a:endParaRPr>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2" name="ZoneTexte 1">
            <a:extLst>
              <a:ext uri="{FF2B5EF4-FFF2-40B4-BE49-F238E27FC236}">
                <a16:creationId xmlns:a16="http://schemas.microsoft.com/office/drawing/2014/main" id="{B9DD43D0-2C35-B245-BE1C-09CE7FA7C263}"/>
              </a:ext>
            </a:extLst>
          </p:cNvPr>
          <p:cNvSpPr txBox="1"/>
          <p:nvPr/>
        </p:nvSpPr>
        <p:spPr>
          <a:xfrm>
            <a:off x="220489" y="4988733"/>
            <a:ext cx="8703024" cy="1200329"/>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400" dirty="0">
                <a:solidFill>
                  <a:schemeClr val="accent1">
                    <a:lumMod val="75000"/>
                  </a:schemeClr>
                </a:solidFill>
              </a:rPr>
              <a:t>Problematic</a:t>
            </a:r>
          </a:p>
          <a:p>
            <a:pPr algn="ctr"/>
            <a:r>
              <a:rPr lang="en-US" sz="2400" dirty="0">
                <a:solidFill>
                  <a:schemeClr val="tx2"/>
                </a:solidFill>
              </a:rPr>
              <a:t>How can we accurately represent a person’s professional profile?</a:t>
            </a:r>
          </a:p>
          <a:p>
            <a:endParaRPr lang="en-US" sz="2400" dirty="0"/>
          </a:p>
        </p:txBody>
      </p:sp>
    </p:spTree>
    <p:extLst>
      <p:ext uri="{BB962C8B-B14F-4D97-AF65-F5344CB8AC3E}">
        <p14:creationId xmlns:p14="http://schemas.microsoft.com/office/powerpoint/2010/main" val="21927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31</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32</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11193" y="5123233"/>
            <a:ext cx="8721614" cy="1436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a:t>
            </a:r>
            <a:r>
              <a:rPr lang="en-US" sz="2200" dirty="0"/>
              <a:t>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33</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2842236"/>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087335"/>
            <a:ext cx="8721614" cy="1477328"/>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 </a:t>
            </a:r>
            <a:r>
              <a:rPr lang="en-US" sz="2200" dirty="0"/>
              <a:t>(natural language) should be enough to represent them</a:t>
            </a:r>
          </a:p>
        </p:txBody>
      </p:sp>
      <p:pic>
        <p:nvPicPr>
          <p:cNvPr id="5" name="Image 4">
            <a:extLst>
              <a:ext uri="{FF2B5EF4-FFF2-40B4-BE49-F238E27FC236}">
                <a16:creationId xmlns:a16="http://schemas.microsoft.com/office/drawing/2014/main" id="{6F1F8807-1E62-AA43-978C-78AD39FB2CC4}"/>
              </a:ext>
            </a:extLst>
          </p:cNvPr>
          <p:cNvPicPr>
            <a:picLocks noChangeAspect="1"/>
          </p:cNvPicPr>
          <p:nvPr/>
        </p:nvPicPr>
        <p:blipFill>
          <a:blip r:embed="rId4"/>
          <a:stretch>
            <a:fillRect/>
          </a:stretch>
        </p:blipFill>
        <p:spPr>
          <a:xfrm>
            <a:off x="2040088" y="2616257"/>
            <a:ext cx="6892719" cy="3221945"/>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Resume 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34</a:t>
            </a:fld>
            <a:endParaRPr lang="fr-FR"/>
          </a:p>
        </p:txBody>
      </p:sp>
      <p:pic>
        <p:nvPicPr>
          <p:cNvPr id="12" name="Espace réservé du contenu 11">
            <a:extLst>
              <a:ext uri="{FF2B5EF4-FFF2-40B4-BE49-F238E27FC236}">
                <a16:creationId xmlns:a16="http://schemas.microsoft.com/office/drawing/2014/main" id="{CC8E1CC9-B0AC-2240-B8F6-F97C89EEA5FF}"/>
              </a:ext>
            </a:extLst>
          </p:cNvPr>
          <p:cNvPicPr>
            <a:picLocks noGrp="1" noChangeAspect="1"/>
          </p:cNvPicPr>
          <p:nvPr>
            <p:ph idx="1"/>
          </p:nvPr>
        </p:nvPicPr>
        <p:blipFill>
          <a:blip r:embed="rId3"/>
          <a:stretch>
            <a:fillRect/>
          </a:stretch>
        </p:blipFill>
        <p:spPr>
          <a:xfrm>
            <a:off x="3543818" y="1026066"/>
            <a:ext cx="5536166" cy="5749918"/>
          </a:xfrm>
        </p:spPr>
      </p:pic>
      <p:sp>
        <p:nvSpPr>
          <p:cNvPr id="13" name="ZoneTexte 12">
            <a:extLst>
              <a:ext uri="{FF2B5EF4-FFF2-40B4-BE49-F238E27FC236}">
                <a16:creationId xmlns:a16="http://schemas.microsoft.com/office/drawing/2014/main" id="{A4210D3B-6447-324D-AEF6-4F165A87FF40}"/>
              </a:ext>
            </a:extLst>
          </p:cNvPr>
          <p:cNvSpPr txBox="1"/>
          <p:nvPr/>
        </p:nvSpPr>
        <p:spPr>
          <a:xfrm>
            <a:off x="386981" y="2321004"/>
            <a:ext cx="2994171" cy="2215991"/>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Tree>
    <p:extLst>
      <p:ext uri="{BB962C8B-B14F-4D97-AF65-F5344CB8AC3E}">
        <p14:creationId xmlns:p14="http://schemas.microsoft.com/office/powerpoint/2010/main" val="1820438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101299" y="2121025"/>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35</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3" y="5027652"/>
            <a:ext cx="8349231" cy="461665"/>
          </a:xfrm>
          <a:prstGeom prst="rect">
            <a:avLst/>
          </a:prstGeom>
          <a:noFill/>
        </p:spPr>
        <p:txBody>
          <a:bodyPr wrap="square" rtlCol="0">
            <a:spAutoFit/>
          </a:bodyPr>
          <a:lstStyle/>
          <a:p>
            <a:pPr algn="ctr"/>
            <a:r>
              <a:rPr lang="en-US" sz="2400" dirty="0">
                <a:solidFill>
                  <a:schemeClr val="tx2"/>
                </a:solidFill>
                <a:sym typeface="Wingdings" pitchFamily="2" charset="2"/>
              </a:rPr>
              <a:t> </a:t>
            </a:r>
            <a:r>
              <a:rPr lang="en-US" sz="2400" dirty="0">
                <a:solidFill>
                  <a:schemeClr val="tx2"/>
                </a:solidFill>
              </a:rPr>
              <a:t>The data is noisy, unstructured, redundant.</a:t>
            </a:r>
          </a:p>
        </p:txBody>
      </p:sp>
      <p:pic>
        <p:nvPicPr>
          <p:cNvPr id="9" name="Image 8" descr="Une image contenant texte&#10;&#10;Description générée automatiquement">
            <a:extLst>
              <a:ext uri="{FF2B5EF4-FFF2-40B4-BE49-F238E27FC236}">
                <a16:creationId xmlns:a16="http://schemas.microsoft.com/office/drawing/2014/main" id="{6927ACB0-97DA-304F-9631-296522E4BBD7}"/>
              </a:ext>
            </a:extLst>
          </p:cNvPr>
          <p:cNvPicPr>
            <a:picLocks noChangeAspect="1"/>
          </p:cNvPicPr>
          <p:nvPr/>
        </p:nvPicPr>
        <p:blipFill>
          <a:blip r:embed="rId4"/>
          <a:stretch>
            <a:fillRect/>
          </a:stretch>
        </p:blipFill>
        <p:spPr>
          <a:xfrm>
            <a:off x="4720955" y="2411704"/>
            <a:ext cx="4321746" cy="2034588"/>
          </a:xfrm>
          <a:prstGeom prst="rect">
            <a:avLst/>
          </a:prstGeom>
        </p:spPr>
      </p:pic>
    </p:spTree>
    <p:extLst>
      <p:ext uri="{BB962C8B-B14F-4D97-AF65-F5344CB8AC3E}">
        <p14:creationId xmlns:p14="http://schemas.microsoft.com/office/powerpoint/2010/main" val="2290165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36</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Named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pPr marL="342900" indent="-342900">
              <a:buFont typeface="Arial" panose="020B0604020202020204" pitchFamily="34" charset="0"/>
              <a:buChar char="•"/>
            </a:pPr>
            <a:r>
              <a:rPr lang="en-US" sz="2400" dirty="0">
                <a:solidFill>
                  <a:schemeClr val="tx2"/>
                </a:solidFill>
                <a:sym typeface="Wingdings" pitchFamily="2" charset="2"/>
              </a:rPr>
              <a:t>Rarity</a:t>
            </a:r>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37</a:t>
            </a:fld>
            <a:endParaRPr lang="fr-FR"/>
          </a:p>
        </p:txBody>
      </p:sp>
      <p:pic>
        <p:nvPicPr>
          <p:cNvPr id="7" name="Espace réservé du contenu 6">
            <a:extLst>
              <a:ext uri="{FF2B5EF4-FFF2-40B4-BE49-F238E27FC236}">
                <a16:creationId xmlns:a16="http://schemas.microsoft.com/office/drawing/2014/main" id="{D7A89792-1589-7046-8817-57B003465C99}"/>
              </a:ext>
            </a:extLst>
          </p:cNvPr>
          <p:cNvPicPr>
            <a:picLocks noGrp="1" noChangeAspect="1"/>
          </p:cNvPicPr>
          <p:nvPr>
            <p:ph idx="1"/>
          </p:nvPr>
        </p:nvPicPr>
        <p:blipFill>
          <a:blip r:embed="rId3"/>
          <a:stretch>
            <a:fillRect/>
          </a:stretch>
        </p:blipFill>
        <p:spPr>
          <a:xfrm>
            <a:off x="269913" y="1236409"/>
            <a:ext cx="8604173" cy="5136819"/>
          </a:xfrm>
        </p:spPr>
      </p:pic>
    </p:spTree>
    <p:extLst>
      <p:ext uri="{BB962C8B-B14F-4D97-AF65-F5344CB8AC3E}">
        <p14:creationId xmlns:p14="http://schemas.microsoft.com/office/powerpoint/2010/main" val="4124801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38</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3"/>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300" y="1237352"/>
            <a:ext cx="5043634" cy="1249816"/>
          </a:xfrm>
          <a:prstGeom prst="rect">
            <a:avLst/>
          </a:prstGeom>
          <a:solidFill>
            <a:schemeClr val="accent6">
              <a:lumMod val="40000"/>
              <a:lumOff val="60000"/>
            </a:schemeClr>
          </a:solidFill>
        </p:spPr>
        <p:txBody>
          <a:bodyPr wrap="square" rtlCol="0">
            <a:noAutofit/>
          </a:bodyPr>
          <a:lstStyle/>
          <a:p>
            <a:r>
              <a:rPr lang="en-US" i="1" dirty="0"/>
              <a:t>Enriching Word Vectors with </a:t>
            </a:r>
            <a:r>
              <a:rPr lang="en-US" i="1" dirty="0" err="1"/>
              <a:t>Subword</a:t>
            </a:r>
            <a:r>
              <a:rPr lang="en-US"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B96854A9-389F-234D-BEAD-A7B3BE813150}"/>
              </a:ext>
            </a:extLst>
          </p:cNvPr>
          <p:cNvPicPr>
            <a:picLocks noChangeAspect="1"/>
          </p:cNvPicPr>
          <p:nvPr/>
        </p:nvPicPr>
        <p:blipFill>
          <a:blip r:embed="rId2"/>
          <a:stretch>
            <a:fillRect/>
          </a:stretch>
        </p:blipFill>
        <p:spPr>
          <a:xfrm>
            <a:off x="157337" y="2715255"/>
            <a:ext cx="9079984" cy="3891421"/>
          </a:xfrm>
          <a:prstGeom prst="rect">
            <a:avLst/>
          </a:prstGeom>
        </p:spPr>
      </p:pic>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39</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dirty="0"/>
              <a:t>Deep contextualized word representations</a:t>
            </a:r>
          </a:p>
          <a:p>
            <a:r>
              <a:rPr lang="en-US" dirty="0"/>
              <a:t>Peters, Matthew E. and Neumann, Mark and </a:t>
            </a:r>
            <a:r>
              <a:rPr lang="en-US" dirty="0" err="1"/>
              <a:t>Iyyer</a:t>
            </a:r>
            <a:r>
              <a:rPr lang="en-US" dirty="0"/>
              <a:t>, Mohit and Gardner, Matt and Clark, Christopher and Lee, Kenton and </a:t>
            </a:r>
            <a:r>
              <a:rPr lang="en-US" dirty="0" err="1"/>
              <a:t>Zettlemoyer</a:t>
            </a:r>
            <a:r>
              <a:rPr lang="en-US" dirty="0"/>
              <a:t>, Luke. </a:t>
            </a:r>
          </a:p>
          <a:p>
            <a:r>
              <a:rPr lang="en-US" dirty="0"/>
              <a:t>In: Proc. of NAACL 2018.</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107BE400-2633-0B48-AEA7-E8C4582BAF5A}"/>
                  </a:ext>
                </a:extLst>
              </p:cNvPr>
              <p:cNvSpPr txBox="1"/>
              <p:nvPr/>
            </p:nvSpPr>
            <p:spPr>
              <a:xfrm>
                <a:off x="5786204" y="3087656"/>
                <a:ext cx="2817969" cy="77912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fr-FR" b="0" i="1" smtClean="0">
                              <a:latin typeface="Cambria Math" panose="02040503050406030204" pitchFamily="18" charset="0"/>
                            </a:rPr>
                            <m:t>𝑧</m:t>
                          </m:r>
                        </m:e>
                        <m:sub>
                          <m:r>
                            <a:rPr lang="fr-FR" b="0" i="1" smtClean="0">
                              <a:latin typeface="Cambria Math" panose="02040503050406030204" pitchFamily="18" charset="0"/>
                            </a:rPr>
                            <m:t>𝑤</m:t>
                          </m:r>
                          <m:r>
                            <a:rPr lang="fr-FR" b="0" i="1" smtClean="0">
                              <a:latin typeface="Cambria Math" panose="02040503050406030204" pitchFamily="18" charset="0"/>
                            </a:rPr>
                            <m:t>0</m:t>
                          </m:r>
                        </m:sub>
                        <m:sup>
                          <m:r>
                            <a:rPr lang="fr-FR" b="0" i="1" smtClean="0">
                              <a:latin typeface="Cambria Math" panose="02040503050406030204" pitchFamily="18" charset="0"/>
                            </a:rPr>
                            <m:t>𝐸𝐿𝑀𝑜</m:t>
                          </m:r>
                        </m:sup>
                      </m:sSubSup>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𝛾</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=0</m:t>
                          </m:r>
                        </m:sub>
                        <m:sup>
                          <m:r>
                            <a:rPr lang="fr-FR" b="0" i="1" smtClean="0">
                              <a:latin typeface="Cambria Math" panose="02040503050406030204" pitchFamily="18" charset="0"/>
                              <a:ea typeface="Cambria Math" panose="02040503050406030204" pitchFamily="18" charset="0"/>
                            </a:rPr>
                            <m:t>𝐿</m:t>
                          </m:r>
                        </m:sup>
                        <m:e>
                          <m:sSubSup>
                            <m:sSubSupPr>
                              <m:ctrlPr>
                                <a:rPr lang="fr-FR" b="0" i="1" smtClean="0">
                                  <a:latin typeface="Cambria Math" panose="02040503050406030204" pitchFamily="18" charset="0"/>
                                  <a:ea typeface="Cambria Math" panose="02040503050406030204" pitchFamily="18" charset="0"/>
                                </a:rPr>
                              </m:ctrlPr>
                            </m:sSubSupPr>
                            <m:e>
                              <m:r>
                                <a:rPr lang="fr-FR" b="0" i="1" smtClean="0">
                                  <a:latin typeface="Cambria Math" panose="02040503050406030204" pitchFamily="18" charset="0"/>
                                  <a:ea typeface="Cambria Math" panose="02040503050406030204" pitchFamily="18" charset="0"/>
                                </a:rPr>
                                <m:t>𝑠</m:t>
                              </m:r>
                            </m:e>
                            <m:sub>
                              <m:r>
                                <a:rPr lang="fr-FR" b="0" i="1" smtClean="0">
                                  <a:latin typeface="Cambria Math" panose="02040503050406030204" pitchFamily="18" charset="0"/>
                                  <a:ea typeface="Cambria Math" panose="02040503050406030204" pitchFamily="18" charset="0"/>
                                </a:rPr>
                                <m:t>𝑖</m:t>
                              </m:r>
                            </m:sub>
                            <m:sup>
                              <m:r>
                                <a:rPr lang="fr-FR" b="0" i="1" smtClean="0">
                                  <a:latin typeface="Cambria Math" panose="02040503050406030204" pitchFamily="18" charset="0"/>
                                  <a:ea typeface="Cambria Math" panose="02040503050406030204" pitchFamily="18" charset="0"/>
                                </a:rPr>
                                <m:t>𝑡𝑎𝑠𝑘</m:t>
                              </m:r>
                            </m:sup>
                          </m:sSub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3" name="ZoneTexte 2">
                <a:extLst>
                  <a:ext uri="{FF2B5EF4-FFF2-40B4-BE49-F238E27FC236}">
                    <a16:creationId xmlns:a16="http://schemas.microsoft.com/office/drawing/2014/main" id="{107BE400-2633-0B48-AEA7-E8C4582BAF5A}"/>
                  </a:ext>
                </a:extLst>
              </p:cNvPr>
              <p:cNvSpPr txBox="1">
                <a:spLocks noRot="1" noChangeAspect="1" noMove="1" noResize="1" noEditPoints="1" noAdjustHandles="1" noChangeArrowheads="1" noChangeShapeType="1" noTextEdit="1"/>
              </p:cNvSpPr>
              <p:nvPr/>
            </p:nvSpPr>
            <p:spPr>
              <a:xfrm>
                <a:off x="5786204" y="3087656"/>
                <a:ext cx="2817969" cy="779124"/>
              </a:xfrm>
              <a:prstGeom prst="rect">
                <a:avLst/>
              </a:prstGeom>
              <a:blipFill>
                <a:blip r:embed="rId3"/>
                <a:stretch>
                  <a:fillRect t="-112903" b="-174194"/>
                </a:stretch>
              </a:blipFill>
              <a:ln/>
            </p:spPr>
            <p:txBody>
              <a:bodyPr/>
              <a:lstStyle/>
              <a:p>
                <a:r>
                  <a:rPr lang="en-US">
                    <a:noFill/>
                  </a:rPr>
                  <a:t> </a:t>
                </a:r>
              </a:p>
            </p:txBody>
          </p:sp>
        </mc:Fallback>
      </mc:AlternateContent>
      <p:pic>
        <p:nvPicPr>
          <p:cNvPr id="8" name="Image 7" descr="Une image contenant texte&#10;&#10;Description générée automatiquement">
            <a:extLst>
              <a:ext uri="{FF2B5EF4-FFF2-40B4-BE49-F238E27FC236}">
                <a16:creationId xmlns:a16="http://schemas.microsoft.com/office/drawing/2014/main" id="{43A52168-3CBD-754E-B65F-6747FFD11E62}"/>
              </a:ext>
            </a:extLst>
          </p:cNvPr>
          <p:cNvPicPr>
            <a:picLocks noChangeAspect="1"/>
          </p:cNvPicPr>
          <p:nvPr/>
        </p:nvPicPr>
        <p:blipFill>
          <a:blip r:embed="rId4"/>
          <a:stretch>
            <a:fillRect/>
          </a:stretch>
        </p:blipFill>
        <p:spPr>
          <a:xfrm>
            <a:off x="5333951" y="1188386"/>
            <a:ext cx="4369525" cy="1428818"/>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a:t>
            </a:r>
            <a:r>
              <a:rPr lang="fr-FR" dirty="0" err="1"/>
              <a:t>Resume</a:t>
            </a:r>
            <a:endParaRPr lang="fr-FR" dirty="0"/>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40</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5159939" cy="369332"/>
          </a:xfrm>
          <a:prstGeom prst="rect">
            <a:avLst/>
          </a:prstGeom>
          <a:noFill/>
        </p:spPr>
        <p:txBody>
          <a:bodyPr wrap="none" rtlCol="0">
            <a:spAutoFit/>
          </a:bodyPr>
          <a:lstStyle/>
          <a:p>
            <a:r>
              <a:rPr lang="en-US" i="1" dirty="0"/>
              <a:t>Illustration of the Decoder </a:t>
            </a:r>
            <a:r>
              <a:rPr lang="en-US" i="1" dirty="0">
                <a:solidFill>
                  <a:srgbClr val="C00000"/>
                </a:solidFill>
              </a:rPr>
              <a:t>ADD TEACHER FORCING[1]</a:t>
            </a:r>
          </a:p>
        </p:txBody>
      </p:sp>
      <p:sp>
        <p:nvSpPr>
          <p:cNvPr id="8" name="ZoneTexte 7">
            <a:extLst>
              <a:ext uri="{FF2B5EF4-FFF2-40B4-BE49-F238E27FC236}">
                <a16:creationId xmlns:a16="http://schemas.microsoft.com/office/drawing/2014/main" id="{E66EBEEF-BC3A-FF49-A2F5-1E339DA2E626}"/>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I. Goodfellow, Y. </a:t>
            </a:r>
            <a:r>
              <a:rPr lang="en-US" i="1" dirty="0" err="1">
                <a:solidFill>
                  <a:schemeClr val="tx1">
                    <a:lumMod val="75000"/>
                    <a:lumOff val="25000"/>
                  </a:schemeClr>
                </a:solidFill>
              </a:rPr>
              <a:t>Bengio</a:t>
            </a:r>
            <a:r>
              <a:rPr lang="en-US" i="1" dirty="0">
                <a:solidFill>
                  <a:schemeClr val="tx1">
                    <a:lumMod val="75000"/>
                    <a:lumOff val="25000"/>
                  </a:schemeClr>
                </a:solidFill>
              </a:rPr>
              <a:t>, A. Courville (2016)</a:t>
            </a:r>
          </a:p>
        </p:txBody>
      </p:sp>
    </p:spTree>
    <p:extLst>
      <p:ext uri="{BB962C8B-B14F-4D97-AF65-F5344CB8AC3E}">
        <p14:creationId xmlns:p14="http://schemas.microsoft.com/office/powerpoint/2010/main" val="2490127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a:xfrm>
            <a:off x="133817" y="1169"/>
            <a:ext cx="7611368" cy="680225"/>
          </a:xfrm>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a:xfrm>
            <a:off x="8517869" y="6473117"/>
            <a:ext cx="510928" cy="384883"/>
          </a:xfrm>
        </p:spPr>
        <p:txBody>
          <a:bodyPr anchor="ctr">
            <a:normAutofit/>
          </a:bodyPr>
          <a:lstStyle/>
          <a:p>
            <a:pPr>
              <a:spcAft>
                <a:spcPts val="600"/>
              </a:spcAft>
            </a:pPr>
            <a:fld id="{30CCB0C1-2DF4-8B4C-AC0E-201D3DFFEAFD}" type="slidenum">
              <a:rPr lang="en-US" smtClean="0"/>
              <a:pPr>
                <a:spcAft>
                  <a:spcPts val="600"/>
                </a:spcAft>
              </a:pPr>
              <a:t>41</a:t>
            </a:fld>
            <a:endParaRPr lang="en-US"/>
          </a:p>
        </p:txBody>
      </p:sp>
      <p:pic>
        <p:nvPicPr>
          <p:cNvPr id="8" name="Espace réservé du contenu 7" descr="Une image contenant table&#10;&#10;Description générée automatiquement">
            <a:extLst>
              <a:ext uri="{FF2B5EF4-FFF2-40B4-BE49-F238E27FC236}">
                <a16:creationId xmlns:a16="http://schemas.microsoft.com/office/drawing/2014/main" id="{023C743C-D9D2-074A-9658-E229CB5FF450}"/>
              </a:ext>
            </a:extLst>
          </p:cNvPr>
          <p:cNvPicPr>
            <a:picLocks noGrp="1" noChangeAspect="1"/>
          </p:cNvPicPr>
          <p:nvPr>
            <p:ph idx="1"/>
          </p:nvPr>
        </p:nvPicPr>
        <p:blipFill>
          <a:blip r:embed="rId3"/>
          <a:stretch>
            <a:fillRect/>
          </a:stretch>
        </p:blipFill>
        <p:spPr>
          <a:xfrm>
            <a:off x="1028699" y="794238"/>
            <a:ext cx="7086600" cy="2552700"/>
          </a:xfrm>
        </p:spPr>
      </p:pic>
      <p:sp>
        <p:nvSpPr>
          <p:cNvPr id="10" name="Rectangle 9">
            <a:extLst>
              <a:ext uri="{FF2B5EF4-FFF2-40B4-BE49-F238E27FC236}">
                <a16:creationId xmlns:a16="http://schemas.microsoft.com/office/drawing/2014/main" id="{39BD7327-352A-DB4F-AF0E-76134A9EC965}"/>
              </a:ext>
            </a:extLst>
          </p:cNvPr>
          <p:cNvSpPr/>
          <p:nvPr/>
        </p:nvSpPr>
        <p:spPr>
          <a:xfrm>
            <a:off x="2375949" y="3326397"/>
            <a:ext cx="4392100" cy="369332"/>
          </a:xfrm>
          <a:prstGeom prst="rect">
            <a:avLst/>
          </a:prstGeom>
        </p:spPr>
        <p:txBody>
          <a:bodyPr wrap="none">
            <a:spAutoFit/>
          </a:bodyPr>
          <a:lstStyle/>
          <a:p>
            <a:r>
              <a:rPr lang="en-US" i="1" dirty="0"/>
              <a:t> Industry classification results on 150 classes.</a:t>
            </a:r>
          </a:p>
        </p:txBody>
      </p:sp>
      <p:pic>
        <p:nvPicPr>
          <p:cNvPr id="12" name="Image 11" descr="Une image contenant table&#10;&#10;Description générée automatiquement">
            <a:extLst>
              <a:ext uri="{FF2B5EF4-FFF2-40B4-BE49-F238E27FC236}">
                <a16:creationId xmlns:a16="http://schemas.microsoft.com/office/drawing/2014/main" id="{8E21A52E-23A3-6444-A531-0C1529DC5FA2}"/>
              </a:ext>
            </a:extLst>
          </p:cNvPr>
          <p:cNvPicPr>
            <a:picLocks noChangeAspect="1"/>
          </p:cNvPicPr>
          <p:nvPr/>
        </p:nvPicPr>
        <p:blipFill>
          <a:blip r:embed="rId4"/>
          <a:stretch>
            <a:fillRect/>
          </a:stretch>
        </p:blipFill>
        <p:spPr>
          <a:xfrm>
            <a:off x="1028700" y="3993662"/>
            <a:ext cx="4584700" cy="2070100"/>
          </a:xfrm>
          <a:prstGeom prst="rect">
            <a:avLst/>
          </a:prstGeom>
        </p:spPr>
      </p:pic>
      <p:sp>
        <p:nvSpPr>
          <p:cNvPr id="13" name="Rectangle 12">
            <a:extLst>
              <a:ext uri="{FF2B5EF4-FFF2-40B4-BE49-F238E27FC236}">
                <a16:creationId xmlns:a16="http://schemas.microsoft.com/office/drawing/2014/main" id="{BE394AE9-2AA3-6E42-AFA8-F64B9503D95C}"/>
              </a:ext>
            </a:extLst>
          </p:cNvPr>
          <p:cNvSpPr/>
          <p:nvPr/>
        </p:nvSpPr>
        <p:spPr>
          <a:xfrm>
            <a:off x="1434475" y="6063762"/>
            <a:ext cx="3773149" cy="369332"/>
          </a:xfrm>
          <a:prstGeom prst="rect">
            <a:avLst/>
          </a:prstGeom>
        </p:spPr>
        <p:txBody>
          <a:bodyPr wrap="none">
            <a:spAutoFit/>
          </a:bodyPr>
          <a:lstStyle/>
          <a:p>
            <a:r>
              <a:rPr lang="en-US" i="1"/>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5872163" y="4059216"/>
            <a:ext cx="2645706" cy="1938992"/>
          </a:xfrm>
          <a:prstGeom prst="rect">
            <a:avLst/>
          </a:prstGeom>
          <a:noFill/>
        </p:spPr>
        <p:txBody>
          <a:bodyPr wrap="square" rtlCol="0" anchor="ctr">
            <a:spAutoFit/>
          </a:bodyPr>
          <a:lstStyle/>
          <a:p>
            <a:pPr marL="285750" indent="-285750">
              <a:buFont typeface="Police système Courant"/>
              <a:buChar char="→"/>
            </a:pPr>
            <a:r>
              <a:rPr lang="en-US" sz="2000" b="1" dirty="0">
                <a:solidFill>
                  <a:schemeClr val="tx2"/>
                </a:solidFill>
              </a:rPr>
              <a:t>Disambiguation</a:t>
            </a:r>
            <a:r>
              <a:rPr lang="en-US" sz="2000" dirty="0">
                <a:solidFill>
                  <a:schemeClr val="tx2"/>
                </a:solidFill>
              </a:rPr>
              <a:t> in ELMo improves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spTree>
    <p:extLst>
      <p:ext uri="{BB962C8B-B14F-4D97-AF65-F5344CB8AC3E}">
        <p14:creationId xmlns:p14="http://schemas.microsoft.com/office/powerpoint/2010/main" val="5265749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42</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580827"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891152" y="4328570"/>
            <a:ext cx="7361695" cy="1477328"/>
          </a:xfrm>
          <a:prstGeom prst="rect">
            <a:avLst/>
          </a:prstGeom>
          <a:noFill/>
        </p:spPr>
        <p:txBody>
          <a:bodyPr wrap="square" rtlCol="0" anchor="ctr">
            <a:spAutoFit/>
          </a:bodyPr>
          <a:lstStyle/>
          <a:p>
            <a:pPr marL="342900" indent="-342900">
              <a:buFont typeface="Police système Courant"/>
              <a:buChar char="→"/>
            </a:pPr>
            <a:r>
              <a:rPr lang="en-US" sz="2000" dirty="0">
                <a:solidFill>
                  <a:schemeClr val="tx2"/>
                </a:solidFill>
              </a:rPr>
              <a:t>The BLEU score expresses a </a:t>
            </a:r>
            <a:r>
              <a:rPr lang="en-US" sz="2000" b="1" dirty="0">
                <a:solidFill>
                  <a:schemeClr val="tx2"/>
                </a:solidFill>
              </a:rPr>
              <a:t>syntactic resemblance </a:t>
            </a:r>
            <a:r>
              <a:rPr lang="en-US" sz="2000" dirty="0">
                <a:solidFill>
                  <a:schemeClr val="tx2"/>
                </a:solidFill>
              </a:rPr>
              <a:t>between a prediction and a reference – not a semantic one.</a:t>
            </a:r>
          </a:p>
          <a:p>
            <a:pPr marL="342900" indent="-342900">
              <a:lnSpc>
                <a:spcPct val="150000"/>
              </a:lnSpc>
              <a:buFont typeface="Police système Courant"/>
              <a:buChar cha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p:txBody>
      </p:sp>
    </p:spTree>
    <p:extLst>
      <p:ext uri="{BB962C8B-B14F-4D97-AF65-F5344CB8AC3E}">
        <p14:creationId xmlns:p14="http://schemas.microsoft.com/office/powerpoint/2010/main" val="1757329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43</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2046305"/>
            <a:ext cx="8508570" cy="4247317"/>
          </a:xfrm>
          <a:prstGeom prst="rect">
            <a:avLst/>
          </a:prstGeom>
          <a:no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a:p>
            <a:br>
              <a:rPr lang="en-US" dirty="0"/>
            </a:br>
            <a:r>
              <a:rPr lang="en-US" b="1" dirty="0" err="1"/>
              <a:t>FastText</a:t>
            </a:r>
            <a:r>
              <a:rPr lang="en-US" b="1" dirty="0"/>
              <a:t> pre-trained</a:t>
            </a:r>
          </a:p>
          <a:p>
            <a:r>
              <a:rPr lang="en-US" i="1" dirty="0"/>
              <a:t>Marketing Manager. </a:t>
            </a:r>
            <a:r>
              <a:rPr lang="en-US" dirty="0"/>
              <a:t>Management of the client relationship, Social networks management, Social networks management […]</a:t>
            </a:r>
          </a:p>
          <a:p>
            <a:endParaRPr lang="en-US" dirty="0"/>
          </a:p>
          <a:p>
            <a:r>
              <a:rPr lang="en-US" b="1" dirty="0" err="1"/>
              <a:t>FastText</a:t>
            </a:r>
            <a:r>
              <a:rPr lang="en-US" b="1" dirty="0"/>
              <a:t> CV-oriented</a:t>
            </a:r>
          </a:p>
          <a:p>
            <a:r>
              <a:rPr lang="en-US" i="1" dirty="0"/>
              <a:t>Marketing Manager. </a:t>
            </a:r>
            <a:r>
              <a:rPr lang="en-US" dirty="0"/>
              <a:t>Managing the communication strategy and the communication strategy for clients […]</a:t>
            </a:r>
          </a:p>
          <a:p>
            <a:endParaRPr lang="en-US" dirty="0"/>
          </a:p>
          <a:p>
            <a:r>
              <a:rPr lang="en-US" b="1" dirty="0"/>
              <a:t>ELMo</a:t>
            </a:r>
          </a:p>
          <a:p>
            <a:r>
              <a:rPr lang="en-US" i="1" dirty="0"/>
              <a:t>Sector Manager. </a:t>
            </a:r>
            <a:r>
              <a:rPr lang="en-US" dirty="0"/>
              <a:t>Management of the client relationship,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Tree>
    <p:extLst>
      <p:ext uri="{BB962C8B-B14F-4D97-AF65-F5344CB8AC3E}">
        <p14:creationId xmlns:p14="http://schemas.microsoft.com/office/powerpoint/2010/main" val="2126497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44</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720840"/>
            <a:ext cx="8074617" cy="3416320"/>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New task: </a:t>
            </a:r>
            <a:r>
              <a:rPr lang="en-US" sz="2400" b="1" dirty="0">
                <a:solidFill>
                  <a:schemeClr val="tx2"/>
                </a:solidFill>
              </a:rPr>
              <a:t>Professional Profile Learning, </a:t>
            </a:r>
            <a:r>
              <a:rPr lang="en-US" sz="2400" dirty="0">
                <a:solidFill>
                  <a:schemeClr val="tx2"/>
                </a:solidFill>
              </a:rPr>
              <a:t>and</a:t>
            </a:r>
            <a:r>
              <a:rPr lang="en-US" sz="2400" b="1" dirty="0">
                <a:solidFill>
                  <a:schemeClr val="tx2"/>
                </a:solidFill>
              </a:rPr>
              <a:t> </a:t>
            </a:r>
            <a:r>
              <a:rPr lang="en-US" sz="2400" dirty="0">
                <a:solidFill>
                  <a:schemeClr val="tx2"/>
                </a:solidFill>
              </a:rPr>
              <a:t>New application Domain: </a:t>
            </a:r>
            <a:r>
              <a:rPr lang="en-US" sz="2400" b="1" dirty="0">
                <a:solidFill>
                  <a:schemeClr val="tx2"/>
                </a:solidFill>
              </a:rPr>
              <a:t>Human Resources</a:t>
            </a:r>
          </a:p>
          <a:p>
            <a:pPr marL="742950" lvl="1" indent="-285750">
              <a:buFont typeface="Police système Courant"/>
              <a:buChar char="→"/>
            </a:pPr>
            <a:r>
              <a:rPr lang="en-US" sz="2400" dirty="0">
                <a:solidFill>
                  <a:schemeClr val="tx2">
                    <a:lumMod val="60000"/>
                    <a:lumOff val="40000"/>
                  </a:schemeClr>
                </a:solidFill>
              </a:rPr>
              <a:t>Addresses new challenges</a:t>
            </a:r>
          </a:p>
          <a:p>
            <a:pPr marL="742950" lvl="1" indent="-285750">
              <a:buFont typeface="Police système Courant"/>
              <a:buChar char="→"/>
            </a:pPr>
            <a:r>
              <a:rPr lang="en-US" sz="2400" dirty="0">
                <a:solidFill>
                  <a:schemeClr val="tx2">
                    <a:lumMod val="60000"/>
                    <a:lumOff val="40000"/>
                  </a:schemeClr>
                </a:solidFill>
              </a:rPr>
              <a:t>Many possible applications</a:t>
            </a:r>
          </a:p>
          <a:p>
            <a:pPr lvl="1"/>
            <a:endParaRPr lang="en-US" sz="2400" dirty="0">
              <a:solidFill>
                <a:schemeClr val="tx2"/>
              </a:solidFill>
            </a:endParaRPr>
          </a:p>
          <a:p>
            <a:pPr marL="285750" indent="-285750">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a:p>
            <a:pPr marL="742950" lvl="1" indent="-285750">
              <a:buFont typeface="Police système Courant"/>
              <a:buChar char="→"/>
            </a:pPr>
            <a:r>
              <a:rPr lang="en-US" sz="2400" dirty="0">
                <a:solidFill>
                  <a:schemeClr val="tx2">
                    <a:lumMod val="60000"/>
                    <a:lumOff val="40000"/>
                  </a:schemeClr>
                </a:solidFill>
              </a:rPr>
              <a:t> Text-based, versatile</a:t>
            </a:r>
          </a:p>
          <a:p>
            <a:pPr marL="742950" lvl="1" indent="-285750">
              <a:buFont typeface="Police système Courant"/>
              <a:buChar char="→"/>
            </a:pPr>
            <a:r>
              <a:rPr lang="en-US" sz="2400" dirty="0">
                <a:solidFill>
                  <a:schemeClr val="tx2">
                    <a:lumMod val="60000"/>
                    <a:lumOff val="40000"/>
                  </a:schemeClr>
                </a:solidFill>
              </a:rPr>
              <a:t> Provides several axes of evaluation: improved understanding</a:t>
            </a:r>
          </a:p>
        </p:txBody>
      </p:sp>
    </p:spTree>
    <p:extLst>
      <p:ext uri="{BB962C8B-B14F-4D97-AF65-F5344CB8AC3E}">
        <p14:creationId xmlns:p14="http://schemas.microsoft.com/office/powerpoint/2010/main" val="1969313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46</a:t>
            </a:fld>
            <a:endParaRPr lang="fr-FR"/>
          </a:p>
        </p:txBody>
      </p:sp>
      <p:pic>
        <p:nvPicPr>
          <p:cNvPr id="5" name="Image 4" descr="Une image contenant équipement électronique, ipod&#10;&#10;Description générée automatiquement">
            <a:extLst>
              <a:ext uri="{FF2B5EF4-FFF2-40B4-BE49-F238E27FC236}">
                <a16:creationId xmlns:a16="http://schemas.microsoft.com/office/drawing/2014/main" id="{29F6D4F9-C93A-8B4F-BB95-FE9BAF1FAB00}"/>
              </a:ext>
            </a:extLst>
          </p:cNvPr>
          <p:cNvPicPr>
            <a:picLocks noChangeAspect="1"/>
          </p:cNvPicPr>
          <p:nvPr/>
        </p:nvPicPr>
        <p:blipFill>
          <a:blip r:embed="rId3"/>
          <a:stretch>
            <a:fillRect/>
          </a:stretch>
        </p:blipFill>
        <p:spPr>
          <a:xfrm>
            <a:off x="1647547" y="1042821"/>
            <a:ext cx="5848905" cy="2832344"/>
          </a:xfrm>
          <a:prstGeom prst="rect">
            <a:avLst/>
          </a:prstGeom>
        </p:spPr>
      </p:pic>
      <p:sp>
        <p:nvSpPr>
          <p:cNvPr id="10" name="ZoneTexte 9">
            <a:extLst>
              <a:ext uri="{FF2B5EF4-FFF2-40B4-BE49-F238E27FC236}">
                <a16:creationId xmlns:a16="http://schemas.microsoft.com/office/drawing/2014/main" id="{AD8EDBD7-DAD3-2448-B1F1-1E36D1CF1B34}"/>
              </a:ext>
            </a:extLst>
          </p:cNvPr>
          <p:cNvSpPr txBox="1"/>
          <p:nvPr/>
        </p:nvSpPr>
        <p:spPr>
          <a:xfrm>
            <a:off x="196142" y="5014774"/>
            <a:ext cx="3018620" cy="461665"/>
          </a:xfrm>
          <a:prstGeom prst="rect">
            <a:avLst/>
          </a:prstGeom>
          <a:noFill/>
        </p:spPr>
        <p:txBody>
          <a:bodyPr wrap="square" rtlCol="0">
            <a:spAutoFit/>
          </a:bodyPr>
          <a:lstStyle/>
          <a:p>
            <a:pPr marL="285750" indent="-285750">
              <a:buFont typeface="Police système Courant"/>
              <a:buChar char="→"/>
            </a:pPr>
            <a:r>
              <a:rPr lang="en-US" sz="2400" b="1" dirty="0">
                <a:solidFill>
                  <a:schemeClr val="tx2"/>
                </a:solidFill>
              </a:rPr>
              <a:t>Uniform Hypothesis</a:t>
            </a:r>
          </a:p>
        </p:txBody>
      </p:sp>
      <p:grpSp>
        <p:nvGrpSpPr>
          <p:cNvPr id="12" name="Groupe 11">
            <a:extLst>
              <a:ext uri="{FF2B5EF4-FFF2-40B4-BE49-F238E27FC236}">
                <a16:creationId xmlns:a16="http://schemas.microsoft.com/office/drawing/2014/main" id="{5F33342A-8E80-B741-8610-8633C2B5CE51}"/>
              </a:ext>
            </a:extLst>
          </p:cNvPr>
          <p:cNvGrpSpPr/>
          <p:nvPr/>
        </p:nvGrpSpPr>
        <p:grpSpPr>
          <a:xfrm>
            <a:off x="1335504" y="4063027"/>
            <a:ext cx="3947536" cy="387527"/>
            <a:chOff x="1513612" y="4356683"/>
            <a:chExt cx="3947536" cy="387527"/>
          </a:xfrm>
        </p:grpSpPr>
        <p:sp>
          <p:nvSpPr>
            <p:cNvPr id="13" name="ZoneTexte 12">
              <a:extLst>
                <a:ext uri="{FF2B5EF4-FFF2-40B4-BE49-F238E27FC236}">
                  <a16:creationId xmlns:a16="http://schemas.microsoft.com/office/drawing/2014/main" id="{7B3C707C-A87B-2A4E-A389-51C53E9C5C45}"/>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evolve</a:t>
              </a:r>
              <a:r>
                <a:rPr lang="en-US" b="1" dirty="0"/>
                <a:t> uniformly</a:t>
              </a:r>
            </a:p>
          </p:txBody>
        </p:sp>
        <p:sp>
          <p:nvSpPr>
            <p:cNvPr id="14" name="Freeform 16">
              <a:extLst>
                <a:ext uri="{FF2B5EF4-FFF2-40B4-BE49-F238E27FC236}">
                  <a16:creationId xmlns:a16="http://schemas.microsoft.com/office/drawing/2014/main" id="{87B43981-469C-3149-BE37-04D3369141E3}"/>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5" name="Freeform 16">
              <a:extLst>
                <a:ext uri="{FF2B5EF4-FFF2-40B4-BE49-F238E27FC236}">
                  <a16:creationId xmlns:a16="http://schemas.microsoft.com/office/drawing/2014/main" id="{CCB6AA0D-D41E-1C4F-8AB9-A10EF559EAD8}"/>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ZoneTexte 23">
            <a:extLst>
              <a:ext uri="{FF2B5EF4-FFF2-40B4-BE49-F238E27FC236}">
                <a16:creationId xmlns:a16="http://schemas.microsoft.com/office/drawing/2014/main" id="{A85B19E1-9F16-524B-8182-07B8FC03F89C}"/>
              </a:ext>
            </a:extLst>
          </p:cNvPr>
          <p:cNvSpPr txBox="1"/>
          <p:nvPr/>
        </p:nvSpPr>
        <p:spPr>
          <a:xfrm>
            <a:off x="5483957" y="3831954"/>
            <a:ext cx="3033912" cy="369332"/>
          </a:xfrm>
          <a:prstGeom prst="rect">
            <a:avLst/>
          </a:prstGeom>
          <a:noFill/>
        </p:spPr>
        <p:txBody>
          <a:bodyPr wrap="square" rtlCol="0">
            <a:spAutoFit/>
          </a:bodyPr>
          <a:lstStyle/>
          <a:p>
            <a:r>
              <a:rPr lang="en-US" dirty="0"/>
              <a:t>With time</a:t>
            </a:r>
            <a:endParaRPr lang="en-US" b="1" dirty="0"/>
          </a:p>
        </p:txBody>
      </p:sp>
      <p:sp>
        <p:nvSpPr>
          <p:cNvPr id="25" name="ZoneTexte 24">
            <a:extLst>
              <a:ext uri="{FF2B5EF4-FFF2-40B4-BE49-F238E27FC236}">
                <a16:creationId xmlns:a16="http://schemas.microsoft.com/office/drawing/2014/main" id="{5C0087BF-CB46-FB42-B72C-2C3106DB4222}"/>
              </a:ext>
            </a:extLst>
          </p:cNvPr>
          <p:cNvSpPr txBox="1"/>
          <p:nvPr/>
        </p:nvSpPr>
        <p:spPr>
          <a:xfrm>
            <a:off x="5483957" y="4265888"/>
            <a:ext cx="3033912" cy="369332"/>
          </a:xfrm>
          <a:prstGeom prst="rect">
            <a:avLst/>
          </a:prstGeom>
          <a:noFill/>
        </p:spPr>
        <p:txBody>
          <a:bodyPr wrap="square" rtlCol="0">
            <a:spAutoFit/>
          </a:bodyPr>
          <a:lstStyle/>
          <a:p>
            <a:r>
              <a:rPr lang="en-US" dirty="0"/>
              <a:t>With respect to one another</a:t>
            </a:r>
            <a:endParaRPr lang="en-US" b="1" dirty="0"/>
          </a:p>
        </p:txBody>
      </p:sp>
      <p:grpSp>
        <p:nvGrpSpPr>
          <p:cNvPr id="31" name="Groupe 30">
            <a:extLst>
              <a:ext uri="{FF2B5EF4-FFF2-40B4-BE49-F238E27FC236}">
                <a16:creationId xmlns:a16="http://schemas.microsoft.com/office/drawing/2014/main" id="{AD8C5CB7-66B4-B340-9A3E-D517B93886AA}"/>
              </a:ext>
            </a:extLst>
          </p:cNvPr>
          <p:cNvGrpSpPr/>
          <p:nvPr/>
        </p:nvGrpSpPr>
        <p:grpSpPr>
          <a:xfrm>
            <a:off x="848523" y="5732991"/>
            <a:ext cx="7446951" cy="646331"/>
            <a:chOff x="847433" y="5748567"/>
            <a:chExt cx="7446951" cy="646331"/>
          </a:xfrm>
        </p:grpSpPr>
        <p:sp>
          <p:nvSpPr>
            <p:cNvPr id="26" name="ZoneTexte 25">
              <a:extLst>
                <a:ext uri="{FF2B5EF4-FFF2-40B4-BE49-F238E27FC236}">
                  <a16:creationId xmlns:a16="http://schemas.microsoft.com/office/drawing/2014/main" id="{EAA16E19-8054-6F42-8EB9-B12F0345AD6E}"/>
                </a:ext>
              </a:extLst>
            </p:cNvPr>
            <p:cNvSpPr txBox="1"/>
            <p:nvPr/>
          </p:nvSpPr>
          <p:spPr>
            <a:xfrm>
              <a:off x="5592554" y="5748567"/>
              <a:ext cx="2701830" cy="646331"/>
            </a:xfrm>
            <a:prstGeom prst="rect">
              <a:avLst/>
            </a:prstGeom>
            <a:noFill/>
          </p:spPr>
          <p:txBody>
            <a:bodyPr wrap="none" rtlCol="0">
              <a:spAutoFit/>
            </a:bodyPr>
            <a:lstStyle/>
            <a:p>
              <a:r>
                <a:rPr lang="en-US" dirty="0"/>
                <a:t>Not very realistic</a:t>
              </a:r>
            </a:p>
            <a:p>
              <a:r>
                <a:rPr lang="en-US" dirty="0"/>
                <a:t>Forbids precise predictions</a:t>
              </a:r>
            </a:p>
          </p:txBody>
        </p:sp>
        <p:sp>
          <p:nvSpPr>
            <p:cNvPr id="28" name="Ellipse 27">
              <a:extLst>
                <a:ext uri="{FF2B5EF4-FFF2-40B4-BE49-F238E27FC236}">
                  <a16:creationId xmlns:a16="http://schemas.microsoft.com/office/drawing/2014/main" id="{F4FCBFF5-E3D0-6144-98B4-C547F93DD55C}"/>
                </a:ext>
              </a:extLst>
            </p:cNvPr>
            <p:cNvSpPr/>
            <p:nvPr/>
          </p:nvSpPr>
          <p:spPr>
            <a:xfrm>
              <a:off x="847433" y="5891550"/>
              <a:ext cx="367232" cy="3603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Rectangle 28">
              <a:extLst>
                <a:ext uri="{FF2B5EF4-FFF2-40B4-BE49-F238E27FC236}">
                  <a16:creationId xmlns:a16="http://schemas.microsoft.com/office/drawing/2014/main" id="{54131BDD-72C5-E54E-8C82-1DC60C42978B}"/>
                </a:ext>
              </a:extLst>
            </p:cNvPr>
            <p:cNvSpPr/>
            <p:nvPr/>
          </p:nvSpPr>
          <p:spPr>
            <a:xfrm>
              <a:off x="1332946" y="5891550"/>
              <a:ext cx="2012730" cy="369332"/>
            </a:xfrm>
            <a:prstGeom prst="rect">
              <a:avLst/>
            </a:prstGeom>
          </p:spPr>
          <p:txBody>
            <a:bodyPr wrap="none">
              <a:spAutoFit/>
            </a:bodyPr>
            <a:lstStyle/>
            <a:p>
              <a:r>
                <a:rPr lang="en-US" dirty="0"/>
                <a:t>Ideal, easy scenario</a:t>
              </a:r>
            </a:p>
          </p:txBody>
        </p:sp>
        <p:sp>
          <p:nvSpPr>
            <p:cNvPr id="30" name="Ellipse 29">
              <a:extLst>
                <a:ext uri="{FF2B5EF4-FFF2-40B4-BE49-F238E27FC236}">
                  <a16:creationId xmlns:a16="http://schemas.microsoft.com/office/drawing/2014/main" id="{FC4F1095-0F46-6A43-AD3F-59E476186E13}"/>
                </a:ext>
              </a:extLst>
            </p:cNvPr>
            <p:cNvSpPr/>
            <p:nvPr/>
          </p:nvSpPr>
          <p:spPr>
            <a:xfrm>
              <a:off x="5116725" y="5891549"/>
              <a:ext cx="367232" cy="3603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spTree>
    <p:extLst>
      <p:ext uri="{BB962C8B-B14F-4D97-AF65-F5344CB8AC3E}">
        <p14:creationId xmlns:p14="http://schemas.microsoft.com/office/powerpoint/2010/main" val="1340268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47</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8" y="1496120"/>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781060" y="957895"/>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4805185"/>
            <a:ext cx="6472989" cy="756859"/>
            <a:chOff x="1513612" y="4172017"/>
            <a:chExt cx="6472989" cy="756859"/>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16">
              <a:extLst>
                <a:ext uri="{FF2B5EF4-FFF2-40B4-BE49-F238E27FC236}">
                  <a16:creationId xmlns:a16="http://schemas.microsoft.com/office/drawing/2014/main" id="{E9A4DDE3-C39B-6841-A2DE-44C9D0E356F6}"/>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9" name="ZoneTexte 18">
              <a:extLst>
                <a:ext uri="{FF2B5EF4-FFF2-40B4-BE49-F238E27FC236}">
                  <a16:creationId xmlns:a16="http://schemas.microsoft.com/office/drawing/2014/main" id="{7D023A5C-8662-E54A-8872-1DF82F567AFB}"/>
                </a:ext>
              </a:extLst>
            </p:cNvPr>
            <p:cNvSpPr txBox="1"/>
            <p:nvPr/>
          </p:nvSpPr>
          <p:spPr>
            <a:xfrm>
              <a:off x="5539777" y="4172017"/>
              <a:ext cx="2446824" cy="369332"/>
            </a:xfrm>
            <a:prstGeom prst="rect">
              <a:avLst/>
            </a:prstGeom>
            <a:noFill/>
          </p:spPr>
          <p:txBody>
            <a:bodyPr wrap="none" rtlCol="0">
              <a:spAutoFit/>
            </a:bodyPr>
            <a:lstStyle/>
            <a:p>
              <a:r>
                <a:rPr lang="en-US" dirty="0"/>
                <a:t>Their </a:t>
              </a:r>
              <a:r>
                <a:rPr lang="en-US" b="1" dirty="0"/>
                <a:t>tastes</a:t>
              </a:r>
              <a:r>
                <a:rPr lang="en-US" dirty="0"/>
                <a:t> may change</a:t>
              </a:r>
            </a:p>
          </p:txBody>
        </p:sp>
        <p:sp>
          <p:nvSpPr>
            <p:cNvPr id="20" name="ZoneTexte 19">
              <a:extLst>
                <a:ext uri="{FF2B5EF4-FFF2-40B4-BE49-F238E27FC236}">
                  <a16:creationId xmlns:a16="http://schemas.microsoft.com/office/drawing/2014/main" id="{49951BF8-DB1F-E843-8C0D-5861332E342D}"/>
                </a:ext>
              </a:extLst>
            </p:cNvPr>
            <p:cNvSpPr txBox="1"/>
            <p:nvPr/>
          </p:nvSpPr>
          <p:spPr>
            <a:xfrm>
              <a:off x="5539777" y="4559544"/>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770071" cy="369332"/>
          </a:xfrm>
          <a:prstGeom prst="rect">
            <a:avLst/>
          </a:prstGeom>
          <a:noFill/>
        </p:spPr>
        <p:txBody>
          <a:bodyPr wrap="none" rtlCol="0">
            <a:spAutoFit/>
          </a:bodyPr>
          <a:lstStyle/>
          <a:p>
            <a:r>
              <a:rPr lang="en-US" i="1" dirty="0">
                <a:solidFill>
                  <a:schemeClr val="tx1">
                    <a:lumMod val="75000"/>
                    <a:lumOff val="25000"/>
                  </a:schemeClr>
                </a:solidFill>
              </a:rPr>
              <a:t>[1] J.J.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spTree>
    <p:extLst>
      <p:ext uri="{BB962C8B-B14F-4D97-AF65-F5344CB8AC3E}">
        <p14:creationId xmlns:p14="http://schemas.microsoft.com/office/powerpoint/2010/main" val="2775449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48</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7" y="1725988"/>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684464" y="1067956"/>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sp>
        <p:nvSpPr>
          <p:cNvPr id="5" name="ZoneTexte 4">
            <a:extLst>
              <a:ext uri="{FF2B5EF4-FFF2-40B4-BE49-F238E27FC236}">
                <a16:creationId xmlns:a16="http://schemas.microsoft.com/office/drawing/2014/main" id="{84635676-0070-5349-B42A-2FA38EFF35AD}"/>
              </a:ext>
            </a:extLst>
          </p:cNvPr>
          <p:cNvSpPr txBox="1"/>
          <p:nvPr/>
        </p:nvSpPr>
        <p:spPr>
          <a:xfrm>
            <a:off x="1891079" y="5171457"/>
            <a:ext cx="5361841" cy="1388549"/>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We want to understand how users change </a:t>
            </a:r>
          </a:p>
          <a:p>
            <a:pPr algn="ctr"/>
            <a:r>
              <a:rPr lang="en-US" sz="2000" dirty="0"/>
              <a:t>in order to best predict their future behavior</a:t>
            </a:r>
          </a:p>
        </p:txBody>
      </p:sp>
    </p:spTree>
    <p:extLst>
      <p:ext uri="{BB962C8B-B14F-4D97-AF65-F5344CB8AC3E}">
        <p14:creationId xmlns:p14="http://schemas.microsoft.com/office/powerpoint/2010/main" val="3261357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Deep NLP for user representation</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15" name="ZoneTexte 14">
            <a:extLst>
              <a:ext uri="{FF2B5EF4-FFF2-40B4-BE49-F238E27FC236}">
                <a16:creationId xmlns:a16="http://schemas.microsoft.com/office/drawing/2014/main" id="{B47FE62E-7DA6-894B-8494-DFB85DF75836}"/>
              </a:ext>
            </a:extLst>
          </p:cNvPr>
          <p:cNvSpPr txBox="1"/>
          <p:nvPr/>
        </p:nvSpPr>
        <p:spPr>
          <a:xfrm>
            <a:off x="614547" y="5455403"/>
            <a:ext cx="7914903" cy="1104603"/>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Refining user </a:t>
            </a:r>
            <a:r>
              <a:rPr lang="en-US" sz="2000" b="1" dirty="0"/>
              <a:t>representations</a:t>
            </a:r>
            <a:r>
              <a:rPr lang="en-US" sz="2000" dirty="0"/>
              <a:t> with user-generated </a:t>
            </a:r>
            <a:r>
              <a:rPr lang="en-US" sz="2000" b="1" dirty="0"/>
              <a:t>texts</a:t>
            </a:r>
            <a:r>
              <a:rPr lang="en-US" sz="2000" dirty="0"/>
              <a:t> for </a:t>
            </a:r>
            <a:r>
              <a:rPr lang="en-US" sz="2000" b="1" dirty="0"/>
              <a:t>explainable</a:t>
            </a:r>
            <a:r>
              <a:rPr lang="en-US" sz="2000" dirty="0"/>
              <a:t> predictions.</a:t>
            </a:r>
          </a:p>
        </p:txBody>
      </p:sp>
      <p:pic>
        <p:nvPicPr>
          <p:cNvPr id="19" name="Image 18" descr="Une image contenant texte, équipement électronique&#10;&#10;Description générée automatiquement">
            <a:extLst>
              <a:ext uri="{FF2B5EF4-FFF2-40B4-BE49-F238E27FC236}">
                <a16:creationId xmlns:a16="http://schemas.microsoft.com/office/drawing/2014/main" id="{7E33E57D-88DB-C64A-A2DA-50E9A065E27C}"/>
              </a:ext>
            </a:extLst>
          </p:cNvPr>
          <p:cNvPicPr>
            <a:picLocks noChangeAspect="1"/>
          </p:cNvPicPr>
          <p:nvPr/>
        </p:nvPicPr>
        <p:blipFill>
          <a:blip r:embed="rId3"/>
          <a:stretch>
            <a:fillRect/>
          </a:stretch>
        </p:blipFill>
        <p:spPr>
          <a:xfrm>
            <a:off x="689244" y="1214244"/>
            <a:ext cx="7765508" cy="4005133"/>
          </a:xfrm>
          <a:prstGeom prst="rect">
            <a:avLst/>
          </a:prstGeom>
        </p:spPr>
      </p:pic>
    </p:spTree>
    <p:extLst>
      <p:ext uri="{BB962C8B-B14F-4D97-AF65-F5344CB8AC3E}">
        <p14:creationId xmlns:p14="http://schemas.microsoft.com/office/powerpoint/2010/main" val="144829997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49</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49</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141809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50</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50</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1" name="ZoneTexte 10">
            <a:extLst>
              <a:ext uri="{FF2B5EF4-FFF2-40B4-BE49-F238E27FC236}">
                <a16:creationId xmlns:a16="http://schemas.microsoft.com/office/drawing/2014/main" id="{64289CC8-0515-7B4A-ACC3-B6D2253ABE2E}"/>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12" name="Espace réservé du contenu 3">
            <a:extLst>
              <a:ext uri="{FF2B5EF4-FFF2-40B4-BE49-F238E27FC236}">
                <a16:creationId xmlns:a16="http://schemas.microsoft.com/office/drawing/2014/main" id="{7412111E-9946-704D-BE17-A53DA84F2B51}"/>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3" name="Espace réservé du contenu 3">
            <a:extLst>
              <a:ext uri="{FF2B5EF4-FFF2-40B4-BE49-F238E27FC236}">
                <a16:creationId xmlns:a16="http://schemas.microsoft.com/office/drawing/2014/main" id="{EA121F30-5825-CC46-A97C-075A9DE73C17}"/>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Classification approach impossible</a:t>
            </a:r>
          </a:p>
        </p:txBody>
      </p:sp>
      <p:grpSp>
        <p:nvGrpSpPr>
          <p:cNvPr id="14" name="Group 12">
            <a:extLst>
              <a:ext uri="{FF2B5EF4-FFF2-40B4-BE49-F238E27FC236}">
                <a16:creationId xmlns:a16="http://schemas.microsoft.com/office/drawing/2014/main" id="{DC4958F5-6544-8C46-82DE-BC3747F33EF1}"/>
              </a:ext>
            </a:extLst>
          </p:cNvPr>
          <p:cNvGrpSpPr/>
          <p:nvPr/>
        </p:nvGrpSpPr>
        <p:grpSpPr>
          <a:xfrm rot="5400000">
            <a:off x="1583431" y="3632202"/>
            <a:ext cx="919269" cy="2231477"/>
            <a:chOff x="2524904" y="4510329"/>
            <a:chExt cx="1037808" cy="1130400"/>
          </a:xfrm>
        </p:grpSpPr>
        <p:sp>
          <p:nvSpPr>
            <p:cNvPr id="15" name="Freeform 16">
              <a:extLst>
                <a:ext uri="{FF2B5EF4-FFF2-40B4-BE49-F238E27FC236}">
                  <a16:creationId xmlns:a16="http://schemas.microsoft.com/office/drawing/2014/main" id="{4A9EB3A3-0461-2E49-8B27-B5F1870C7090}"/>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20">
              <a:extLst>
                <a:ext uri="{FF2B5EF4-FFF2-40B4-BE49-F238E27FC236}">
                  <a16:creationId xmlns:a16="http://schemas.microsoft.com/office/drawing/2014/main" id="{4C2EAC36-EF30-1447-8778-E83FFA8835CA}"/>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7" name="Espace réservé du contenu 3">
            <a:extLst>
              <a:ext uri="{FF2B5EF4-FFF2-40B4-BE49-F238E27FC236}">
                <a16:creationId xmlns:a16="http://schemas.microsoft.com/office/drawing/2014/main" id="{CE2BE471-37EB-334B-BE4F-B3B17F426445}"/>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Navigating the latent space is hard</a:t>
            </a:r>
          </a:p>
        </p:txBody>
      </p:sp>
      <p:cxnSp>
        <p:nvCxnSpPr>
          <p:cNvPr id="18" name="Connecteur droit avec flèche 17">
            <a:extLst>
              <a:ext uri="{FF2B5EF4-FFF2-40B4-BE49-F238E27FC236}">
                <a16:creationId xmlns:a16="http://schemas.microsoft.com/office/drawing/2014/main" id="{B875EFD7-6F8A-0D41-9777-B840E3CD99BA}"/>
              </a:ext>
            </a:extLst>
          </p:cNvPr>
          <p:cNvCxnSpPr>
            <a:cxnSpLocks/>
            <a:stCxn id="6" idx="2"/>
            <a:endCxn id="12" idx="0"/>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dirty="0"/>
              <a:t>No supervision on the experience level</a:t>
            </a:r>
          </a:p>
        </p:txBody>
      </p:sp>
    </p:spTree>
    <p:extLst>
      <p:ext uri="{BB962C8B-B14F-4D97-AF65-F5344CB8AC3E}">
        <p14:creationId xmlns:p14="http://schemas.microsoft.com/office/powerpoint/2010/main" val="6143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51</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51</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1" name="ZoneTexte 10">
            <a:extLst>
              <a:ext uri="{FF2B5EF4-FFF2-40B4-BE49-F238E27FC236}">
                <a16:creationId xmlns:a16="http://schemas.microsoft.com/office/drawing/2014/main" id="{64289CC8-0515-7B4A-ACC3-B6D2253ABE2E}"/>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12" name="Espace réservé du contenu 3">
            <a:extLst>
              <a:ext uri="{FF2B5EF4-FFF2-40B4-BE49-F238E27FC236}">
                <a16:creationId xmlns:a16="http://schemas.microsoft.com/office/drawing/2014/main" id="{7412111E-9946-704D-BE17-A53DA84F2B51}"/>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3" name="Espace réservé du contenu 3">
            <a:extLst>
              <a:ext uri="{FF2B5EF4-FFF2-40B4-BE49-F238E27FC236}">
                <a16:creationId xmlns:a16="http://schemas.microsoft.com/office/drawing/2014/main" id="{EA121F30-5825-CC46-A97C-075A9DE73C17}"/>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14" name="Group 12">
            <a:extLst>
              <a:ext uri="{FF2B5EF4-FFF2-40B4-BE49-F238E27FC236}">
                <a16:creationId xmlns:a16="http://schemas.microsoft.com/office/drawing/2014/main" id="{DC4958F5-6544-8C46-82DE-BC3747F33EF1}"/>
              </a:ext>
            </a:extLst>
          </p:cNvPr>
          <p:cNvGrpSpPr/>
          <p:nvPr/>
        </p:nvGrpSpPr>
        <p:grpSpPr>
          <a:xfrm rot="5400000">
            <a:off x="1583431" y="3632202"/>
            <a:ext cx="919269" cy="2231477"/>
            <a:chOff x="2524904" y="4510329"/>
            <a:chExt cx="1037808" cy="1130400"/>
          </a:xfrm>
        </p:grpSpPr>
        <p:sp>
          <p:nvSpPr>
            <p:cNvPr id="15" name="Freeform 16">
              <a:extLst>
                <a:ext uri="{FF2B5EF4-FFF2-40B4-BE49-F238E27FC236}">
                  <a16:creationId xmlns:a16="http://schemas.microsoft.com/office/drawing/2014/main" id="{4A9EB3A3-0461-2E49-8B27-B5F1870C7090}"/>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20">
              <a:extLst>
                <a:ext uri="{FF2B5EF4-FFF2-40B4-BE49-F238E27FC236}">
                  <a16:creationId xmlns:a16="http://schemas.microsoft.com/office/drawing/2014/main" id="{4C2EAC36-EF30-1447-8778-E83FFA8835CA}"/>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7" name="Espace réservé du contenu 3">
            <a:extLst>
              <a:ext uri="{FF2B5EF4-FFF2-40B4-BE49-F238E27FC236}">
                <a16:creationId xmlns:a16="http://schemas.microsoft.com/office/drawing/2014/main" id="{CE2BE471-37EB-334B-BE4F-B3B17F426445}"/>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cxnSp>
        <p:nvCxnSpPr>
          <p:cNvPr id="18" name="Connecteur droit avec flèche 17">
            <a:extLst>
              <a:ext uri="{FF2B5EF4-FFF2-40B4-BE49-F238E27FC236}">
                <a16:creationId xmlns:a16="http://schemas.microsoft.com/office/drawing/2014/main" id="{B875EFD7-6F8A-0D41-9777-B840E3CD99BA}"/>
              </a:ext>
            </a:extLst>
          </p:cNvPr>
          <p:cNvCxnSpPr>
            <a:cxnSpLocks/>
            <a:stCxn id="6" idx="2"/>
            <a:endCxn id="12" idx="0"/>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
        <p:nvSpPr>
          <p:cNvPr id="38" name="ZoneTexte 37">
            <a:extLst>
              <a:ext uri="{FF2B5EF4-FFF2-40B4-BE49-F238E27FC236}">
                <a16:creationId xmlns:a16="http://schemas.microsoft.com/office/drawing/2014/main" id="{C3412B7D-79E9-EE44-AA7F-68F4C45B33EA}"/>
              </a:ext>
            </a:extLst>
          </p:cNvPr>
          <p:cNvSpPr txBox="1"/>
          <p:nvPr/>
        </p:nvSpPr>
        <p:spPr>
          <a:xfrm>
            <a:off x="3647434" y="2961859"/>
            <a:ext cx="5030750"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a:p>
            <a:pPr marL="285750" indent="-285750">
              <a:buFont typeface="Arial" panose="020B0604020202020204" pitchFamily="34" charset="0"/>
              <a:buChar char="•"/>
            </a:pPr>
            <a:endParaRPr lang="en-US" sz="2200" dirty="0"/>
          </a:p>
        </p:txBody>
      </p:sp>
    </p:spTree>
    <p:extLst>
      <p:ext uri="{BB962C8B-B14F-4D97-AF65-F5344CB8AC3E}">
        <p14:creationId xmlns:p14="http://schemas.microsoft.com/office/powerpoint/2010/main" val="302805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52</a:t>
            </a:fld>
            <a:endParaRPr lang="fr-FR"/>
          </a:p>
        </p:txBody>
      </p:sp>
      <p:sp>
        <p:nvSpPr>
          <p:cNvPr id="5" name="ZoneTexte 4">
            <a:extLst>
              <a:ext uri="{FF2B5EF4-FFF2-40B4-BE49-F238E27FC236}">
                <a16:creationId xmlns:a16="http://schemas.microsoft.com/office/drawing/2014/main" id="{C7F990EC-BC8D-2148-9007-C3CDF098807D}"/>
              </a:ext>
            </a:extLst>
          </p:cNvPr>
          <p:cNvSpPr txBox="1"/>
          <p:nvPr/>
        </p:nvSpPr>
        <p:spPr>
          <a:xfrm>
            <a:off x="327542" y="113528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p:txBody>
      </p:sp>
      <p:sp>
        <p:nvSpPr>
          <p:cNvPr id="7" name="ZoneTexte 6">
            <a:extLst>
              <a:ext uri="{FF2B5EF4-FFF2-40B4-BE49-F238E27FC236}">
                <a16:creationId xmlns:a16="http://schemas.microsoft.com/office/drawing/2014/main" id="{3C39AD34-2FB9-EE45-844B-C983CF05E597}"/>
              </a:ext>
            </a:extLst>
          </p:cNvPr>
          <p:cNvSpPr txBox="1"/>
          <p:nvPr/>
        </p:nvSpPr>
        <p:spPr>
          <a:xfrm>
            <a:off x="5342278" y="127270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835470" y="184808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93729FFC-B44C-9340-852C-30CA2DB48A8D}"/>
              </a:ext>
            </a:extLst>
          </p:cNvPr>
          <p:cNvPicPr>
            <a:picLocks noChangeAspect="1"/>
          </p:cNvPicPr>
          <p:nvPr/>
        </p:nvPicPr>
        <p:blipFill>
          <a:blip r:embed="rId3"/>
          <a:stretch>
            <a:fillRect/>
          </a:stretch>
        </p:blipFill>
        <p:spPr>
          <a:xfrm>
            <a:off x="2958808" y="5562272"/>
            <a:ext cx="5997964" cy="1295728"/>
          </a:xfrm>
          <a:prstGeom prst="rect">
            <a:avLst/>
          </a:prstGeom>
        </p:spPr>
      </p:pic>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4"/>
          <a:stretch>
            <a:fillRect/>
          </a:stretch>
        </p:blipFill>
        <p:spPr>
          <a:xfrm>
            <a:off x="1924417" y="3244629"/>
            <a:ext cx="7261066" cy="2102400"/>
          </a:xfrm>
          <a:prstGeom prst="rect">
            <a:avLst/>
          </a:prstGeom>
        </p:spPr>
      </p:pic>
      <p:sp>
        <p:nvSpPr>
          <p:cNvPr id="18" name="ZoneTexte 17">
            <a:extLst>
              <a:ext uri="{FF2B5EF4-FFF2-40B4-BE49-F238E27FC236}">
                <a16:creationId xmlns:a16="http://schemas.microsoft.com/office/drawing/2014/main" id="{77AA951D-820A-E64E-BF58-C5EF53C1AB5F}"/>
              </a:ext>
            </a:extLst>
          </p:cNvPr>
          <p:cNvSpPr txBox="1"/>
          <p:nvPr/>
        </p:nvSpPr>
        <p:spPr>
          <a:xfrm>
            <a:off x="783292" y="5979304"/>
            <a:ext cx="2022895" cy="461665"/>
          </a:xfrm>
          <a:prstGeom prst="rect">
            <a:avLst/>
          </a:prstGeom>
          <a:noFill/>
        </p:spPr>
        <p:txBody>
          <a:bodyPr wrap="square" rtlCol="0">
            <a:spAutoFit/>
          </a:bodyPr>
          <a:lstStyle/>
          <a:p>
            <a:pPr algn="ctr"/>
            <a:r>
              <a:rPr lang="en-US" sz="2400" dirty="0">
                <a:solidFill>
                  <a:schemeClr val="tx2"/>
                </a:solidFill>
              </a:rPr>
              <a:t>Inference:</a:t>
            </a:r>
          </a:p>
        </p:txBody>
      </p:sp>
      <p:sp>
        <p:nvSpPr>
          <p:cNvPr id="19" name="ZoneTexte 18">
            <a:extLst>
              <a:ext uri="{FF2B5EF4-FFF2-40B4-BE49-F238E27FC236}">
                <a16:creationId xmlns:a16="http://schemas.microsoft.com/office/drawing/2014/main" id="{4F7B1125-8135-7940-B75C-3F0ACE573F1F}"/>
              </a:ext>
            </a:extLst>
          </p:cNvPr>
          <p:cNvSpPr txBox="1"/>
          <p:nvPr/>
        </p:nvSpPr>
        <p:spPr>
          <a:xfrm>
            <a:off x="101299" y="3994939"/>
            <a:ext cx="2022895" cy="461665"/>
          </a:xfrm>
          <a:prstGeom prst="rect">
            <a:avLst/>
          </a:prstGeom>
          <a:noFill/>
        </p:spPr>
        <p:txBody>
          <a:bodyPr wrap="square" rtlCol="0">
            <a:spAutoFit/>
          </a:bodyPr>
          <a:lstStyle/>
          <a:p>
            <a:pPr algn="ctr"/>
            <a:r>
              <a:rPr lang="en-US" sz="2400" dirty="0">
                <a:solidFill>
                  <a:schemeClr val="tx2"/>
                </a:solidFill>
              </a:rPr>
              <a:t>Training:</a:t>
            </a:r>
          </a:p>
        </p:txBody>
      </p:sp>
      <p:cxnSp>
        <p:nvCxnSpPr>
          <p:cNvPr id="22" name="Connecteur droit 21">
            <a:extLst>
              <a:ext uri="{FF2B5EF4-FFF2-40B4-BE49-F238E27FC236}">
                <a16:creationId xmlns:a16="http://schemas.microsoft.com/office/drawing/2014/main" id="{E4838031-F69B-284B-972B-C1A8AD541017}"/>
              </a:ext>
            </a:extLst>
          </p:cNvPr>
          <p:cNvCxnSpPr>
            <a:cxnSpLocks/>
          </p:cNvCxnSpPr>
          <p:nvPr/>
        </p:nvCxnSpPr>
        <p:spPr>
          <a:xfrm>
            <a:off x="604434" y="5509425"/>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630C409-BD16-F44B-9F8A-EA1EEFB70D78}"/>
              </a:ext>
            </a:extLst>
          </p:cNvPr>
          <p:cNvSpPr/>
          <p:nvPr/>
        </p:nvSpPr>
        <p:spPr>
          <a:xfrm>
            <a:off x="0" y="6516002"/>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960811" y="4429017"/>
            <a:ext cx="449451"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25065141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53</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pic>
        <p:nvPicPr>
          <p:cNvPr id="11" name="Image 10">
            <a:extLst>
              <a:ext uri="{FF2B5EF4-FFF2-40B4-BE49-F238E27FC236}">
                <a16:creationId xmlns:a16="http://schemas.microsoft.com/office/drawing/2014/main" id="{1EB0078F-18A5-2A40-9B65-AC3DD8DD44BE}"/>
              </a:ext>
            </a:extLst>
          </p:cNvPr>
          <p:cNvPicPr>
            <a:picLocks noChangeAspect="1"/>
          </p:cNvPicPr>
          <p:nvPr/>
        </p:nvPicPr>
        <p:blipFill>
          <a:blip r:embed="rId2"/>
          <a:stretch>
            <a:fillRect/>
          </a:stretch>
        </p:blipFill>
        <p:spPr>
          <a:xfrm>
            <a:off x="340963" y="1175342"/>
            <a:ext cx="5894713" cy="5240956"/>
          </a:xfrm>
          <a:prstGeom prst="rect">
            <a:avLst/>
          </a:prstGeom>
        </p:spPr>
      </p:pic>
      <p:sp>
        <p:nvSpPr>
          <p:cNvPr id="14" name="ZoneTexte 13">
            <a:extLst>
              <a:ext uri="{FF2B5EF4-FFF2-40B4-BE49-F238E27FC236}">
                <a16:creationId xmlns:a16="http://schemas.microsoft.com/office/drawing/2014/main" id="{7B15EECD-6912-1F4C-AACF-B5F3055F31B9}"/>
              </a:ext>
            </a:extLst>
          </p:cNvPr>
          <p:cNvSpPr txBox="1"/>
          <p:nvPr/>
        </p:nvSpPr>
        <p:spPr>
          <a:xfrm>
            <a:off x="6404948" y="2397948"/>
            <a:ext cx="2615437" cy="2062103"/>
          </a:xfrm>
          <a:prstGeom prst="rect">
            <a:avLst/>
          </a:prstGeom>
          <a:solidFill>
            <a:schemeClr val="accent6">
              <a:lumMod val="40000"/>
              <a:lumOff val="60000"/>
            </a:schemeClr>
          </a:solidFill>
        </p:spPr>
        <p:txBody>
          <a:bodyPr wrap="square" rtlCol="0">
            <a:spAutoFit/>
          </a:bodyPr>
          <a:lstStyle/>
          <a:p>
            <a:pPr algn="ctr"/>
            <a:r>
              <a:rPr lang="en-US" sz="1900" i="1" dirty="0"/>
              <a:t>Multiple-Attribute Text Rewriting</a:t>
            </a:r>
          </a:p>
          <a:p>
            <a:pPr algn="ctr"/>
            <a:r>
              <a:rPr lang="en-US" dirty="0"/>
              <a:t>G. </a:t>
            </a:r>
            <a:r>
              <a:rPr lang="en-US" dirty="0" err="1"/>
              <a:t>Lample</a:t>
            </a:r>
            <a:r>
              <a:rPr lang="en-US" dirty="0"/>
              <a:t>, S. Subramanian, E. Smith, L. </a:t>
            </a:r>
            <a:r>
              <a:rPr lang="en-US" dirty="0" err="1"/>
              <a:t>Denoyer</a:t>
            </a:r>
            <a:r>
              <a:rPr lang="en-US" dirty="0"/>
              <a:t>, M’A. </a:t>
            </a:r>
            <a:r>
              <a:rPr lang="en-US" dirty="0" err="1"/>
              <a:t>Ranzato</a:t>
            </a:r>
            <a:r>
              <a:rPr lang="en-US" dirty="0"/>
              <a:t>, Y-L. </a:t>
            </a:r>
            <a:r>
              <a:rPr lang="en-US" dirty="0" err="1"/>
              <a:t>Boureau</a:t>
            </a:r>
            <a:r>
              <a:rPr lang="en-US" dirty="0"/>
              <a:t> </a:t>
            </a:r>
          </a:p>
          <a:p>
            <a:pPr algn="ctr"/>
            <a:r>
              <a:rPr lang="en-US" dirty="0"/>
              <a:t>In: Proc. of ICLR 2019 </a:t>
            </a:r>
          </a:p>
        </p:txBody>
      </p:sp>
    </p:spTree>
    <p:extLst>
      <p:ext uri="{BB962C8B-B14F-4D97-AF65-F5344CB8AC3E}">
        <p14:creationId xmlns:p14="http://schemas.microsoft.com/office/powerpoint/2010/main" val="3983769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54</a:t>
            </a:fld>
            <a:endParaRPr lang="en-US"/>
          </a:p>
        </p:txBody>
      </p:sp>
      <p:sp>
        <p:nvSpPr>
          <p:cNvPr id="16" name="Espace réservé du contenu 3">
            <a:extLst>
              <a:ext uri="{FF2B5EF4-FFF2-40B4-BE49-F238E27FC236}">
                <a16:creationId xmlns:a16="http://schemas.microsoft.com/office/drawing/2014/main" id="{2D1B686D-433B-2C4E-A6C8-9FAC60C55A15}"/>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7" name="Espace réservé du contenu 3">
            <a:extLst>
              <a:ext uri="{FF2B5EF4-FFF2-40B4-BE49-F238E27FC236}">
                <a16:creationId xmlns:a16="http://schemas.microsoft.com/office/drawing/2014/main" id="{55E28D73-E1F3-1D48-AA59-31C2AD7772B8}"/>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20" name="Group 12">
            <a:extLst>
              <a:ext uri="{FF2B5EF4-FFF2-40B4-BE49-F238E27FC236}">
                <a16:creationId xmlns:a16="http://schemas.microsoft.com/office/drawing/2014/main" id="{E9B436D6-44A9-3243-B0F0-52A9247C539F}"/>
              </a:ext>
            </a:extLst>
          </p:cNvPr>
          <p:cNvGrpSpPr/>
          <p:nvPr/>
        </p:nvGrpSpPr>
        <p:grpSpPr>
          <a:xfrm rot="5400000">
            <a:off x="1583431" y="3632202"/>
            <a:ext cx="919269" cy="2231477"/>
            <a:chOff x="2524904" y="4510329"/>
            <a:chExt cx="1037808" cy="1130400"/>
          </a:xfrm>
        </p:grpSpPr>
        <p:sp>
          <p:nvSpPr>
            <p:cNvPr id="21" name="Freeform 16">
              <a:extLst>
                <a:ext uri="{FF2B5EF4-FFF2-40B4-BE49-F238E27FC236}">
                  <a16:creationId xmlns:a16="http://schemas.microsoft.com/office/drawing/2014/main" id="{0F713CB0-63FA-DC4B-BEAB-C906C3CCA3D2}"/>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2" name="Freeform 20">
              <a:extLst>
                <a:ext uri="{FF2B5EF4-FFF2-40B4-BE49-F238E27FC236}">
                  <a16:creationId xmlns:a16="http://schemas.microsoft.com/office/drawing/2014/main" id="{4D5B46FF-0C22-6B4E-9CAB-9BC2E97EA507}"/>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Espace réservé du contenu 3">
            <a:extLst>
              <a:ext uri="{FF2B5EF4-FFF2-40B4-BE49-F238E27FC236}">
                <a16:creationId xmlns:a16="http://schemas.microsoft.com/office/drawing/2014/main" id="{0B29B8B7-4F7C-C24F-B8E7-D81853659E89}"/>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cxnSp>
        <p:nvCxnSpPr>
          <p:cNvPr id="23" name="Connecteur droit avec flèche 22">
            <a:extLst>
              <a:ext uri="{FF2B5EF4-FFF2-40B4-BE49-F238E27FC236}">
                <a16:creationId xmlns:a16="http://schemas.microsoft.com/office/drawing/2014/main" id="{6D9B2323-5284-2448-B483-D2891964EDB1}"/>
              </a:ext>
            </a:extLst>
          </p:cNvPr>
          <p:cNvCxnSpPr>
            <a:cxnSpLocks/>
            <a:stCxn id="25" idx="2"/>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Espace réservé du contenu 3">
            <a:extLst>
              <a:ext uri="{FF2B5EF4-FFF2-40B4-BE49-F238E27FC236}">
                <a16:creationId xmlns:a16="http://schemas.microsoft.com/office/drawing/2014/main" id="{42391135-12A7-8446-B5D4-573EE147522E}"/>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28" name="Group 12">
            <a:extLst>
              <a:ext uri="{FF2B5EF4-FFF2-40B4-BE49-F238E27FC236}">
                <a16:creationId xmlns:a16="http://schemas.microsoft.com/office/drawing/2014/main" id="{053B5338-8FB6-3146-A5B8-F5F8F644E2F4}"/>
              </a:ext>
            </a:extLst>
          </p:cNvPr>
          <p:cNvGrpSpPr/>
          <p:nvPr/>
        </p:nvGrpSpPr>
        <p:grpSpPr>
          <a:xfrm>
            <a:off x="3171144" y="1185916"/>
            <a:ext cx="448992" cy="1291529"/>
            <a:chOff x="2524904" y="4510330"/>
            <a:chExt cx="1037808" cy="1130399"/>
          </a:xfrm>
        </p:grpSpPr>
        <p:sp>
          <p:nvSpPr>
            <p:cNvPr id="29" name="Freeform 16">
              <a:extLst>
                <a:ext uri="{FF2B5EF4-FFF2-40B4-BE49-F238E27FC236}">
                  <a16:creationId xmlns:a16="http://schemas.microsoft.com/office/drawing/2014/main" id="{C309A432-1EA7-2849-A569-E922716C897F}"/>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0" name="Freeform 20">
              <a:extLst>
                <a:ext uri="{FF2B5EF4-FFF2-40B4-BE49-F238E27FC236}">
                  <a16:creationId xmlns:a16="http://schemas.microsoft.com/office/drawing/2014/main" id="{EFE86518-47EA-F44C-98AB-43907A059188}"/>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31" name="ZoneTexte 30">
            <a:extLst>
              <a:ext uri="{FF2B5EF4-FFF2-40B4-BE49-F238E27FC236}">
                <a16:creationId xmlns:a16="http://schemas.microsoft.com/office/drawing/2014/main" id="{E4C104EC-0117-9842-B0D3-C118BD247C77}"/>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32" name="ZoneTexte 31">
            <a:extLst>
              <a:ext uri="{FF2B5EF4-FFF2-40B4-BE49-F238E27FC236}">
                <a16:creationId xmlns:a16="http://schemas.microsoft.com/office/drawing/2014/main" id="{0105858A-ACC1-B149-A464-82837ABA05C8}"/>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33" name="ZoneTexte 32">
            <a:extLst>
              <a:ext uri="{FF2B5EF4-FFF2-40B4-BE49-F238E27FC236}">
                <a16:creationId xmlns:a16="http://schemas.microsoft.com/office/drawing/2014/main" id="{190AE845-3721-3B40-94FD-91AD37A2E2E1}"/>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223437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55</a:t>
            </a:fld>
            <a:endParaRPr lang="en-US"/>
          </a:p>
        </p:txBody>
      </p:sp>
      <p:sp>
        <p:nvSpPr>
          <p:cNvPr id="16" name="Espace réservé du contenu 3">
            <a:extLst>
              <a:ext uri="{FF2B5EF4-FFF2-40B4-BE49-F238E27FC236}">
                <a16:creationId xmlns:a16="http://schemas.microsoft.com/office/drawing/2014/main" id="{2D1B686D-433B-2C4E-A6C8-9FAC60C55A15}"/>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7" name="Espace réservé du contenu 3">
            <a:extLst>
              <a:ext uri="{FF2B5EF4-FFF2-40B4-BE49-F238E27FC236}">
                <a16:creationId xmlns:a16="http://schemas.microsoft.com/office/drawing/2014/main" id="{55E28D73-E1F3-1D48-AA59-31C2AD7772B8}"/>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20" name="Group 12">
            <a:extLst>
              <a:ext uri="{FF2B5EF4-FFF2-40B4-BE49-F238E27FC236}">
                <a16:creationId xmlns:a16="http://schemas.microsoft.com/office/drawing/2014/main" id="{E9B436D6-44A9-3243-B0F0-52A9247C539F}"/>
              </a:ext>
            </a:extLst>
          </p:cNvPr>
          <p:cNvGrpSpPr/>
          <p:nvPr/>
        </p:nvGrpSpPr>
        <p:grpSpPr>
          <a:xfrm rot="5400000">
            <a:off x="1583431" y="3632202"/>
            <a:ext cx="919269" cy="2231477"/>
            <a:chOff x="2524904" y="4510329"/>
            <a:chExt cx="1037808" cy="1130400"/>
          </a:xfrm>
        </p:grpSpPr>
        <p:sp>
          <p:nvSpPr>
            <p:cNvPr id="21" name="Freeform 16">
              <a:extLst>
                <a:ext uri="{FF2B5EF4-FFF2-40B4-BE49-F238E27FC236}">
                  <a16:creationId xmlns:a16="http://schemas.microsoft.com/office/drawing/2014/main" id="{0F713CB0-63FA-DC4B-BEAB-C906C3CCA3D2}"/>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2" name="Freeform 20">
              <a:extLst>
                <a:ext uri="{FF2B5EF4-FFF2-40B4-BE49-F238E27FC236}">
                  <a16:creationId xmlns:a16="http://schemas.microsoft.com/office/drawing/2014/main" id="{4D5B46FF-0C22-6B4E-9CAB-9BC2E97EA507}"/>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Espace réservé du contenu 3">
            <a:extLst>
              <a:ext uri="{FF2B5EF4-FFF2-40B4-BE49-F238E27FC236}">
                <a16:creationId xmlns:a16="http://schemas.microsoft.com/office/drawing/2014/main" id="{0B29B8B7-4F7C-C24F-B8E7-D81853659E89}"/>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sp>
        <p:nvSpPr>
          <p:cNvPr id="27" name="ZoneTexte 26">
            <a:extLst>
              <a:ext uri="{FF2B5EF4-FFF2-40B4-BE49-F238E27FC236}">
                <a16:creationId xmlns:a16="http://schemas.microsoft.com/office/drawing/2014/main" id="{9C010D45-072C-8E4F-8179-FE3F6D109D94}"/>
              </a:ext>
            </a:extLst>
          </p:cNvPr>
          <p:cNvSpPr txBox="1"/>
          <p:nvPr/>
        </p:nvSpPr>
        <p:spPr>
          <a:xfrm>
            <a:off x="4572000" y="2750171"/>
            <a:ext cx="4107047" cy="2769989"/>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p>
          <a:p>
            <a:pPr algn="ctr"/>
            <a:endParaRPr lang="en-US" dirty="0">
              <a:solidFill>
                <a:schemeClr val="accent1">
                  <a:lumMod val="75000"/>
                </a:schemeClr>
              </a:solidFill>
            </a:endParaRPr>
          </a:p>
          <a:p>
            <a:pPr marL="285750" indent="-285750">
              <a:buFont typeface="Arial" panose="020B0604020202020204" pitchFamily="34" charset="0"/>
              <a:buChar char="•"/>
            </a:pPr>
            <a:r>
              <a:rPr lang="en-US" sz="2200" dirty="0"/>
              <a:t>We need to better organize our data</a:t>
            </a:r>
          </a:p>
          <a:p>
            <a:endParaRPr lang="en-US" sz="2200" dirty="0"/>
          </a:p>
          <a:p>
            <a:pPr marL="285750" indent="-285750">
              <a:buFont typeface="Arial" panose="020B0604020202020204" pitchFamily="34" charset="0"/>
              <a:buChar char="•"/>
            </a:pPr>
            <a:r>
              <a:rPr lang="en-US" sz="2200" dirty="0"/>
              <a:t>Enforcing structure in the latent space will help us navigate it</a:t>
            </a:r>
          </a:p>
        </p:txBody>
      </p:sp>
      <p:cxnSp>
        <p:nvCxnSpPr>
          <p:cNvPr id="23" name="Connecteur droit avec flèche 22">
            <a:extLst>
              <a:ext uri="{FF2B5EF4-FFF2-40B4-BE49-F238E27FC236}">
                <a16:creationId xmlns:a16="http://schemas.microsoft.com/office/drawing/2014/main" id="{6D9B2323-5284-2448-B483-D2891964EDB1}"/>
              </a:ext>
            </a:extLst>
          </p:cNvPr>
          <p:cNvCxnSpPr>
            <a:cxnSpLocks/>
            <a:stCxn id="25" idx="2"/>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Espace réservé du contenu 3">
            <a:extLst>
              <a:ext uri="{FF2B5EF4-FFF2-40B4-BE49-F238E27FC236}">
                <a16:creationId xmlns:a16="http://schemas.microsoft.com/office/drawing/2014/main" id="{42391135-12A7-8446-B5D4-573EE147522E}"/>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28" name="Group 12">
            <a:extLst>
              <a:ext uri="{FF2B5EF4-FFF2-40B4-BE49-F238E27FC236}">
                <a16:creationId xmlns:a16="http://schemas.microsoft.com/office/drawing/2014/main" id="{053B5338-8FB6-3146-A5B8-F5F8F644E2F4}"/>
              </a:ext>
            </a:extLst>
          </p:cNvPr>
          <p:cNvGrpSpPr/>
          <p:nvPr/>
        </p:nvGrpSpPr>
        <p:grpSpPr>
          <a:xfrm>
            <a:off x="3171144" y="1185916"/>
            <a:ext cx="448992" cy="1291529"/>
            <a:chOff x="2524904" y="4510330"/>
            <a:chExt cx="1037808" cy="1130399"/>
          </a:xfrm>
        </p:grpSpPr>
        <p:sp>
          <p:nvSpPr>
            <p:cNvPr id="29" name="Freeform 16">
              <a:extLst>
                <a:ext uri="{FF2B5EF4-FFF2-40B4-BE49-F238E27FC236}">
                  <a16:creationId xmlns:a16="http://schemas.microsoft.com/office/drawing/2014/main" id="{C309A432-1EA7-2849-A569-E922716C897F}"/>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0" name="Freeform 20">
              <a:extLst>
                <a:ext uri="{FF2B5EF4-FFF2-40B4-BE49-F238E27FC236}">
                  <a16:creationId xmlns:a16="http://schemas.microsoft.com/office/drawing/2014/main" id="{EFE86518-47EA-F44C-98AB-43907A059188}"/>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31" name="ZoneTexte 30">
            <a:extLst>
              <a:ext uri="{FF2B5EF4-FFF2-40B4-BE49-F238E27FC236}">
                <a16:creationId xmlns:a16="http://schemas.microsoft.com/office/drawing/2014/main" id="{E4C104EC-0117-9842-B0D3-C118BD247C77}"/>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32" name="ZoneTexte 31">
            <a:extLst>
              <a:ext uri="{FF2B5EF4-FFF2-40B4-BE49-F238E27FC236}">
                <a16:creationId xmlns:a16="http://schemas.microsoft.com/office/drawing/2014/main" id="{0105858A-ACC1-B149-A464-82837ABA05C8}"/>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33" name="ZoneTexte 32">
            <a:extLst>
              <a:ext uri="{FF2B5EF4-FFF2-40B4-BE49-F238E27FC236}">
                <a16:creationId xmlns:a16="http://schemas.microsoft.com/office/drawing/2014/main" id="{190AE845-3721-3B40-94FD-91AD37A2E2E1}"/>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243532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101299" y="975801"/>
            <a:ext cx="5422900" cy="2882900"/>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56</a:t>
            </a:fld>
            <a:endParaRPr lang="en-US"/>
          </a:p>
        </p:txBody>
      </p:sp>
      <p:pic>
        <p:nvPicPr>
          <p:cNvPr id="12" name="Image 11">
            <a:extLst>
              <a:ext uri="{FF2B5EF4-FFF2-40B4-BE49-F238E27FC236}">
                <a16:creationId xmlns:a16="http://schemas.microsoft.com/office/drawing/2014/main" id="{2A372598-6B0B-5A4B-9F78-8BC815E75A10}"/>
              </a:ext>
            </a:extLst>
          </p:cNvPr>
          <p:cNvPicPr>
            <a:picLocks noChangeAspect="1"/>
          </p:cNvPicPr>
          <p:nvPr/>
        </p:nvPicPr>
        <p:blipFill>
          <a:blip r:embed="rId4"/>
          <a:stretch>
            <a:fillRect/>
          </a:stretch>
        </p:blipFill>
        <p:spPr>
          <a:xfrm>
            <a:off x="5825630" y="2385502"/>
            <a:ext cx="3197820" cy="2850938"/>
          </a:xfrm>
          <a:prstGeom prst="rect">
            <a:avLst/>
          </a:prstGeom>
        </p:spPr>
      </p:pic>
      <p:sp>
        <p:nvSpPr>
          <p:cNvPr id="6" name="ZoneTexte 5">
            <a:extLst>
              <a:ext uri="{FF2B5EF4-FFF2-40B4-BE49-F238E27FC236}">
                <a16:creationId xmlns:a16="http://schemas.microsoft.com/office/drawing/2014/main" id="{0D1BD53A-83EC-994A-A299-1A1602FC0FDA}"/>
              </a:ext>
            </a:extLst>
          </p:cNvPr>
          <p:cNvSpPr txBox="1"/>
          <p:nvPr/>
        </p:nvSpPr>
        <p:spPr>
          <a:xfrm>
            <a:off x="101299" y="4206663"/>
            <a:ext cx="5508804" cy="1931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p>
          <a:p>
            <a:pPr marL="285750" indent="-285750">
              <a:buFont typeface="Arial" panose="020B0604020202020204" pitchFamily="34" charset="0"/>
              <a:buChar char="•"/>
            </a:pPr>
            <a:r>
              <a:rPr lang="en-US" dirty="0">
                <a:solidFill>
                  <a:schemeClr val="tx2"/>
                </a:solidFill>
              </a:rPr>
              <a:t>Career progression varies from one industry to another</a:t>
            </a:r>
          </a:p>
          <a:p>
            <a:pPr marL="285750" indent="-285750">
              <a:buFont typeface="Arial" panose="020B0604020202020204" pitchFamily="34" charset="0"/>
              <a:buChar char="•"/>
            </a:pPr>
            <a:r>
              <a:rPr lang="en-US" dirty="0">
                <a:solidFill>
                  <a:schemeClr val="tx2"/>
                </a:solidFill>
              </a:rPr>
              <a:t>Enforcing this separation will improve the latent space quality</a:t>
            </a:r>
          </a:p>
          <a:p>
            <a:pPr marL="285750" indent="-285750">
              <a:buFont typeface="Arial" panose="020B0604020202020204" pitchFamily="34" charset="0"/>
              <a:buChar char="•"/>
            </a:pPr>
            <a:r>
              <a:rPr lang="en-US" dirty="0">
                <a:solidFill>
                  <a:schemeClr val="tx2"/>
                </a:solidFill>
              </a:rPr>
              <a:t>It will ease the learning of users’ trajectories</a:t>
            </a:r>
          </a:p>
        </p:txBody>
      </p:sp>
    </p:spTree>
    <p:extLst>
      <p:ext uri="{BB962C8B-B14F-4D97-AF65-F5344CB8AC3E}">
        <p14:creationId xmlns:p14="http://schemas.microsoft.com/office/powerpoint/2010/main" val="633442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p:txBody>
          <a:bodyPr>
            <a:normAutofit/>
          </a:bodyPr>
          <a:lstStyle/>
          <a:p>
            <a:pPr>
              <a:lnSpc>
                <a:spcPct val="200000"/>
              </a:lnSpc>
            </a:pPr>
            <a:r>
              <a:rPr lang="en-US" sz="2400" dirty="0"/>
              <a:t>Noisy and unstructured data</a:t>
            </a:r>
          </a:p>
          <a:p>
            <a:pPr>
              <a:lnSpc>
                <a:spcPct val="200000"/>
              </a:lnSpc>
            </a:pPr>
            <a:r>
              <a:rPr lang="en-US" sz="2400" dirty="0"/>
              <a:t>L</a:t>
            </a:r>
            <a:r>
              <a:rPr lang="fr-FR" sz="2400" dirty="0" err="1"/>
              <a:t>ack</a:t>
            </a:r>
            <a:r>
              <a:rPr lang="fr-FR" sz="2400" dirty="0"/>
              <a:t> of direct supervision on </a:t>
            </a:r>
            <a:r>
              <a:rPr lang="fr-FR" sz="2400" dirty="0" err="1"/>
              <a:t>experience</a:t>
            </a:r>
            <a:endParaRPr lang="en-US" sz="2400" dirty="0"/>
          </a:p>
          <a:p>
            <a:pPr>
              <a:lnSpc>
                <a:spcPct val="200000"/>
              </a:lnSpc>
            </a:pPr>
            <a:r>
              <a:rPr lang="en-US" sz="2400" dirty="0"/>
              <a:t>Insufficient data</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57</a:t>
            </a:fld>
            <a:endParaRPr lang="en-US"/>
          </a:p>
        </p:txBody>
      </p:sp>
      <p:sp>
        <p:nvSpPr>
          <p:cNvPr id="2" name="ZoneTexte 1">
            <a:extLst>
              <a:ext uri="{FF2B5EF4-FFF2-40B4-BE49-F238E27FC236}">
                <a16:creationId xmlns:a16="http://schemas.microsoft.com/office/drawing/2014/main" id="{4228B192-3EC7-784E-BB8B-6245E93C0C9F}"/>
              </a:ext>
            </a:extLst>
          </p:cNvPr>
          <p:cNvSpPr txBox="1"/>
          <p:nvPr/>
        </p:nvSpPr>
        <p:spPr>
          <a:xfrm>
            <a:off x="1534332" y="6493790"/>
            <a:ext cx="1747851" cy="369332"/>
          </a:xfrm>
          <a:prstGeom prst="rect">
            <a:avLst/>
          </a:prstGeom>
          <a:noFill/>
        </p:spPr>
        <p:txBody>
          <a:bodyPr wrap="none" rtlCol="0">
            <a:spAutoFit/>
          </a:bodyPr>
          <a:lstStyle/>
          <a:p>
            <a:r>
              <a:rPr lang="en-US" dirty="0" err="1">
                <a:solidFill>
                  <a:srgbClr val="FF0000"/>
                </a:solidFill>
              </a:rPr>
              <a:t>Parler</a:t>
            </a:r>
            <a:r>
              <a:rPr lang="en-US" dirty="0">
                <a:solidFill>
                  <a:srgbClr val="FF0000"/>
                </a:solidFill>
              </a:rPr>
              <a:t> </a:t>
            </a:r>
            <a:r>
              <a:rPr lang="en-US" dirty="0" err="1">
                <a:solidFill>
                  <a:srgbClr val="FF0000"/>
                </a:solidFill>
              </a:rPr>
              <a:t>métriques</a:t>
            </a:r>
            <a:endParaRPr lang="en-US" dirty="0">
              <a:solidFill>
                <a:srgbClr val="FF0000"/>
              </a:solidFill>
            </a:endParaRPr>
          </a:p>
        </p:txBody>
      </p:sp>
    </p:spTree>
    <p:extLst>
      <p:ext uri="{BB962C8B-B14F-4D97-AF65-F5344CB8AC3E}">
        <p14:creationId xmlns:p14="http://schemas.microsoft.com/office/powerpoint/2010/main" val="980101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58</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7535" cy="369332"/>
          </a:xfrm>
          <a:prstGeom prst="rect">
            <a:avLst/>
          </a:prstGeom>
          <a:noFill/>
        </p:spPr>
        <p:txBody>
          <a:bodyPr wrap="none" rtlCol="0">
            <a:spAutoFit/>
          </a:bodyPr>
          <a:lstStyle/>
          <a:p>
            <a:r>
              <a:rPr lang="en-US" i="1" dirty="0">
                <a:solidFill>
                  <a:schemeClr val="tx1">
                    <a:lumMod val="75000"/>
                    <a:lumOff val="25000"/>
                  </a:schemeClr>
                </a:solidFill>
              </a:rPr>
              <a:t>[1] J. McAuley et al., 2012,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59</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28825"/>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A refined, explainable user representation</a:t>
            </a:r>
          </a:p>
          <a:p>
            <a:pPr marL="285750" indent="-285750">
              <a:lnSpc>
                <a:spcPct val="200000"/>
              </a:lnSpc>
              <a:buFont typeface="Police système Courant"/>
              <a:buChar char="→"/>
            </a:pPr>
            <a:r>
              <a:rPr lang="en-US" sz="2200" dirty="0">
                <a:solidFill>
                  <a:schemeClr val="tx2"/>
                </a:solidFill>
              </a:rPr>
              <a:t>An NLP-based user representation framework</a:t>
            </a:r>
          </a:p>
          <a:p>
            <a:pPr marL="285750" indent="-285750">
              <a:lnSpc>
                <a:spcPct val="200000"/>
              </a:lnSpc>
              <a:buFont typeface="Police système Courant"/>
              <a:buChar char="→"/>
            </a:pPr>
            <a:r>
              <a:rPr lang="en-US" sz="2200" dirty="0">
                <a:solidFill>
                  <a:schemeClr val="tx2"/>
                </a:solidFill>
              </a:rPr>
              <a:t>A new application domain: Human Resources</a:t>
            </a:r>
          </a:p>
        </p:txBody>
      </p:sp>
      <p:sp>
        <p:nvSpPr>
          <p:cNvPr id="6" name="ZoneTexte 5">
            <a:extLst>
              <a:ext uri="{FF2B5EF4-FFF2-40B4-BE49-F238E27FC236}">
                <a16:creationId xmlns:a16="http://schemas.microsoft.com/office/drawing/2014/main" id="{49D32109-9D31-EC47-AA03-8FD502660800}"/>
              </a:ext>
            </a:extLst>
          </p:cNvPr>
          <p:cNvSpPr txBox="1"/>
          <p:nvPr/>
        </p:nvSpPr>
        <p:spPr>
          <a:xfrm>
            <a:off x="2588217" y="2402237"/>
            <a:ext cx="3789564" cy="369332"/>
          </a:xfrm>
          <a:prstGeom prst="rect">
            <a:avLst/>
          </a:prstGeom>
          <a:noFill/>
        </p:spPr>
        <p:txBody>
          <a:bodyPr wrap="none" rtlCol="0">
            <a:spAutoFit/>
          </a:bodyPr>
          <a:lstStyle/>
          <a:p>
            <a:r>
              <a:rPr lang="en-US" dirty="0">
                <a:solidFill>
                  <a:srgbClr val="C00000"/>
                </a:solidFill>
              </a:rPr>
              <a:t>TODO Grosse </a:t>
            </a:r>
            <a:r>
              <a:rPr lang="en-US" dirty="0" err="1">
                <a:solidFill>
                  <a:srgbClr val="C00000"/>
                </a:solidFill>
              </a:rPr>
              <a:t>prise</a:t>
            </a:r>
            <a:r>
              <a:rPr lang="en-US" dirty="0">
                <a:solidFill>
                  <a:srgbClr val="C00000"/>
                </a:solidFill>
              </a:rPr>
              <a:t> de </a:t>
            </a:r>
            <a:r>
              <a:rPr lang="en-US" dirty="0" err="1">
                <a:solidFill>
                  <a:srgbClr val="C00000"/>
                </a:solidFill>
              </a:rPr>
              <a:t>recul</a:t>
            </a:r>
            <a:r>
              <a:rPr lang="en-US" dirty="0">
                <a:solidFill>
                  <a:srgbClr val="C00000"/>
                </a:solidFill>
              </a:rPr>
              <a:t> </a:t>
            </a:r>
            <a:r>
              <a:rPr lang="en-US" dirty="0" err="1">
                <a:solidFill>
                  <a:srgbClr val="C00000"/>
                </a:solidFill>
              </a:rPr>
              <a:t>nécéssaire</a:t>
            </a:r>
            <a:endParaRPr lang="en-US" dirty="0">
              <a:solidFill>
                <a:srgbClr val="C00000"/>
              </a:solidFill>
            </a:endParaRP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60</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a:t>Update existing models with newer architectures</a:t>
            </a:r>
          </a:p>
          <a:p>
            <a:pPr>
              <a:lnSpc>
                <a:spcPct val="200000"/>
              </a:lnSpc>
              <a:buFont typeface="Police système Courant"/>
              <a:buChar char="→"/>
            </a:pPr>
            <a:r>
              <a:rPr lang="en-US"/>
              <a:t>Diversify training objectives</a:t>
            </a:r>
          </a:p>
          <a:p>
            <a:pPr>
              <a:lnSpc>
                <a:spcPct val="200000"/>
              </a:lnSpc>
              <a:buFont typeface="Police système Courant"/>
              <a:buChar char="→"/>
            </a:pPr>
            <a:r>
              <a:rPr lang="en-US"/>
              <a:t>User Dynamic Modeling</a:t>
            </a:r>
          </a:p>
          <a:p>
            <a:pPr>
              <a:lnSpc>
                <a:spcPct val="200000"/>
              </a:lnSpc>
              <a:buFont typeface="Police système Courant"/>
              <a:buChar char="→"/>
            </a:pPr>
            <a:r>
              <a:rPr lang="en-US"/>
              <a:t>New applications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dirty="0"/>
              <a:t>Perspectives</a:t>
            </a:r>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fr-FR" smtClean="0"/>
              <a:pPr/>
              <a:t>61</a:t>
            </a:fld>
            <a:endParaRPr lang="fr-FR" dirty="0"/>
          </a:p>
        </p:txBody>
      </p:sp>
      <p:sp>
        <p:nvSpPr>
          <p:cNvPr id="10" name="Espace réservé du contenu 9">
            <a:extLst>
              <a:ext uri="{FF2B5EF4-FFF2-40B4-BE49-F238E27FC236}">
                <a16:creationId xmlns:a16="http://schemas.microsoft.com/office/drawing/2014/main" id="{2A75CD12-EEAA-BB44-A510-38CB2A9FC4A0}"/>
              </a:ext>
            </a:extLst>
          </p:cNvPr>
          <p:cNvSpPr>
            <a:spLocks noGrp="1"/>
          </p:cNvSpPr>
          <p:nvPr>
            <p:ph idx="1"/>
          </p:nvPr>
        </p:nvSpPr>
        <p:spPr/>
        <p:txBody>
          <a:bodyPr/>
          <a:lstStyle/>
          <a:p>
            <a:endParaRPr lang="fr-FR" dirty="0"/>
          </a:p>
        </p:txBody>
      </p:sp>
      <p:sp>
        <p:nvSpPr>
          <p:cNvPr id="3" name="Rectangle 2">
            <a:extLst>
              <a:ext uri="{FF2B5EF4-FFF2-40B4-BE49-F238E27FC236}">
                <a16:creationId xmlns:a16="http://schemas.microsoft.com/office/drawing/2014/main" id="{8DDC7EC0-707E-C241-ADCA-0EA964CE9CD0}"/>
              </a:ext>
            </a:extLst>
          </p:cNvPr>
          <p:cNvSpPr/>
          <p:nvPr/>
        </p:nvSpPr>
        <p:spPr>
          <a:xfrm>
            <a:off x="2286000" y="3105835"/>
            <a:ext cx="4572000" cy="646331"/>
          </a:xfrm>
          <a:prstGeom prst="rect">
            <a:avLst/>
          </a:prstGeom>
        </p:spPr>
        <p:txBody>
          <a:bodyPr>
            <a:spAutoFit/>
          </a:bodyPr>
          <a:lstStyle/>
          <a:p>
            <a:r>
              <a:rPr lang="fr-FR" dirty="0">
                <a:solidFill>
                  <a:srgbClr val="C00000"/>
                </a:solidFill>
              </a:rPr>
              <a:t>TODO : illustration des phrases générées avec un transformer</a:t>
            </a:r>
          </a:p>
        </p:txBody>
      </p:sp>
    </p:spTree>
    <p:extLst>
      <p:ext uri="{BB962C8B-B14F-4D97-AF65-F5344CB8AC3E}">
        <p14:creationId xmlns:p14="http://schemas.microsoft.com/office/powerpoint/2010/main" val="4267421225"/>
      </p:ext>
    </p:extLst>
  </p:cSld>
  <p:clrMapOvr>
    <a:masterClrMapping/>
  </p:clrMapOvr>
  <mc:AlternateContent xmlns:mc="http://schemas.openxmlformats.org/markup-compatibility/2006" xmlns:p14="http://schemas.microsoft.com/office/powerpoint/2010/main">
    <mc:Choice Requires="p14">
      <p:transition p14:dur="300" advTm="94616">
        <p:fade/>
      </p:transition>
    </mc:Choice>
    <mc:Fallback xmlns="">
      <p:transition advTm="94616">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en-US" sz="1500" dirty="0"/>
              <a:t>RNN &amp; </a:t>
            </a:r>
            <a:r>
              <a:rPr lang="en-US" sz="1500" dirty="0" err="1"/>
              <a:t>modèle</a:t>
            </a:r>
            <a:r>
              <a:rPr lang="en-US" sz="1500" dirty="0"/>
              <a:t> </a:t>
            </a:r>
            <a:r>
              <a:rPr lang="en-US" sz="1500" dirty="0" err="1"/>
              <a:t>d’attention</a:t>
            </a:r>
            <a:r>
              <a:rPr lang="en-US" sz="1500" dirty="0"/>
              <a:t> pour </a:t>
            </a:r>
            <a:r>
              <a:rPr lang="en-US" sz="1500" dirty="0" err="1"/>
              <a:t>l’apprentissage</a:t>
            </a:r>
            <a:r>
              <a:rPr lang="en-US" sz="1500" dirty="0"/>
              <a:t> de </a:t>
            </a:r>
            <a:r>
              <a:rPr lang="en-US" sz="1500" dirty="0" err="1"/>
              <a:t>profils</a:t>
            </a:r>
            <a:r>
              <a:rPr lang="en-US" sz="1500" dirty="0"/>
              <a:t> </a:t>
            </a:r>
            <a:r>
              <a:rPr lang="en-US" sz="1500" dirty="0" err="1"/>
              <a:t>textuels</a:t>
            </a:r>
            <a:r>
              <a:rPr lang="en-US" sz="1500" dirty="0"/>
              <a:t> </a:t>
            </a:r>
            <a:r>
              <a:rPr lang="en-US" sz="1500" dirty="0" err="1"/>
              <a:t>personnalisés</a:t>
            </a:r>
            <a:r>
              <a:rPr lang="en-US" sz="1500" dirty="0"/>
              <a:t>.</a:t>
            </a:r>
            <a:br>
              <a:rPr lang="en-US" sz="1500" dirty="0"/>
            </a:br>
            <a:r>
              <a:rPr lang="en-US" sz="1500" dirty="0">
                <a:solidFill>
                  <a:schemeClr val="tx1">
                    <a:lumMod val="65000"/>
                    <a:lumOff val="35000"/>
                  </a:schemeClr>
                </a:solidFill>
              </a:rPr>
              <a:t>C.-E. Dias, 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References</a:t>
            </a:r>
            <a:br>
              <a:rPr lang="en-US" dirty="0"/>
            </a:br>
            <a:br>
              <a:rPr lang="en-US" sz="500" dirty="0"/>
            </a:br>
            <a:r>
              <a:rPr lang="en-US" dirty="0"/>
              <a:t>⠐</a:t>
            </a:r>
            <a:br>
              <a:rPr lang="en-US" dirty="0"/>
            </a:br>
            <a:r>
              <a:rPr lang="en-US" dirty="0"/>
              <a:t>Appendix</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63</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E5DA6B-73E6-D34D-A653-9993B905B358}"/>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410A430D-FBFA-AE40-A6B5-01B854E61196}"/>
              </a:ext>
            </a:extLst>
          </p:cNvPr>
          <p:cNvSpPr>
            <a:spLocks noGrp="1"/>
          </p:cNvSpPr>
          <p:nvPr>
            <p:ph type="sldNum" sz="quarter" idx="12"/>
          </p:nvPr>
        </p:nvSpPr>
        <p:spPr/>
        <p:txBody>
          <a:bodyPr/>
          <a:lstStyle/>
          <a:p>
            <a:fld id="{30CCB0C1-2DF4-8B4C-AC0E-201D3DFFEAFD}" type="slidenum">
              <a:rPr lang="fr-FR" smtClean="0"/>
              <a:pPr/>
              <a:t>64</a:t>
            </a:fld>
            <a:endParaRPr lang="fr-FR"/>
          </a:p>
        </p:txBody>
      </p:sp>
      <p:sp>
        <p:nvSpPr>
          <p:cNvPr id="6" name="Espace réservé du contenu 5">
            <a:extLst>
              <a:ext uri="{FF2B5EF4-FFF2-40B4-BE49-F238E27FC236}">
                <a16:creationId xmlns:a16="http://schemas.microsoft.com/office/drawing/2014/main" id="{A1D9E1DF-61E6-AF4B-A775-41E7EC1C186E}"/>
              </a:ext>
            </a:extLst>
          </p:cNvPr>
          <p:cNvSpPr>
            <a:spLocks noGrp="1"/>
          </p:cNvSpPr>
          <p:nvPr>
            <p:ph idx="1"/>
          </p:nvPr>
        </p:nvSpPr>
        <p:spPr/>
        <p:txBody>
          <a:bodyPr>
            <a:normAutofit/>
          </a:bodyPr>
          <a:lstStyle/>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and Dan </a:t>
            </a:r>
            <a:r>
              <a:rPr lang="fr-FR" sz="1800" dirty="0" err="1">
                <a:solidFill>
                  <a:schemeClr val="tx1"/>
                </a:solidFill>
              </a:rPr>
              <a:t>Jurafsky</a:t>
            </a:r>
            <a:r>
              <a:rPr lang="fr-FR" sz="1800" dirty="0">
                <a:solidFill>
                  <a:schemeClr val="tx1"/>
                </a:solidFill>
              </a:rPr>
              <a:t> « Learning Attitudes and </a:t>
            </a:r>
            <a:r>
              <a:rPr lang="fr-FR" sz="1800" dirty="0" err="1">
                <a:solidFill>
                  <a:schemeClr val="tx1"/>
                </a:solidFill>
              </a:rPr>
              <a:t>Attributes</a:t>
            </a:r>
            <a:r>
              <a:rPr lang="fr-FR" sz="1800" dirty="0">
                <a:solidFill>
                  <a:schemeClr val="tx1"/>
                </a:solidFill>
              </a:rPr>
              <a:t> </a:t>
            </a:r>
            <a:r>
              <a:rPr lang="fr-FR" sz="1800" dirty="0" err="1">
                <a:solidFill>
                  <a:schemeClr val="tx1"/>
                </a:solidFill>
              </a:rPr>
              <a:t>from</a:t>
            </a:r>
            <a:r>
              <a:rPr lang="fr-FR" sz="1800" dirty="0">
                <a:solidFill>
                  <a:schemeClr val="tx1"/>
                </a:solidFill>
              </a:rPr>
              <a:t> Multi-Aspect </a:t>
            </a:r>
            <a:r>
              <a:rPr lang="fr-FR" sz="1800" dirty="0" err="1">
                <a:solidFill>
                  <a:schemeClr val="tx1"/>
                </a:solidFill>
              </a:rPr>
              <a:t>Reviews</a:t>
            </a:r>
            <a:r>
              <a:rPr lang="fr-FR" sz="1800" dirty="0">
                <a:solidFill>
                  <a:schemeClr val="tx1"/>
                </a:solidFill>
              </a:rPr>
              <a:t> » (2012). 2012 IEEE 12th International </a:t>
            </a:r>
            <a:r>
              <a:rPr lang="fr-FR" sz="1800" dirty="0" err="1">
                <a:solidFill>
                  <a:schemeClr val="tx1"/>
                </a:solidFill>
              </a:rPr>
              <a:t>Conference</a:t>
            </a:r>
            <a:r>
              <a:rPr lang="fr-FR" sz="1800" dirty="0">
                <a:solidFill>
                  <a:schemeClr val="tx1"/>
                </a:solidFill>
              </a:rPr>
              <a:t> on Data Mining: 1020-1025.</a:t>
            </a:r>
          </a:p>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(2013). « </a:t>
            </a:r>
            <a:r>
              <a:rPr lang="fr-FR" sz="1800" dirty="0" err="1">
                <a:solidFill>
                  <a:schemeClr val="tx1"/>
                </a:solidFill>
              </a:rPr>
              <a:t>Hidden</a:t>
            </a:r>
            <a:r>
              <a:rPr lang="fr-FR" sz="1800" dirty="0">
                <a:solidFill>
                  <a:schemeClr val="tx1"/>
                </a:solidFill>
              </a:rPr>
              <a:t> </a:t>
            </a:r>
            <a:r>
              <a:rPr lang="fr-FR" sz="1800" dirty="0" err="1">
                <a:solidFill>
                  <a:schemeClr val="tx1"/>
                </a:solidFill>
              </a:rPr>
              <a:t>factors</a:t>
            </a:r>
            <a:r>
              <a:rPr lang="fr-FR" sz="1800" dirty="0">
                <a:solidFill>
                  <a:schemeClr val="tx1"/>
                </a:solidFill>
              </a:rPr>
              <a:t> and </a:t>
            </a:r>
            <a:r>
              <a:rPr lang="fr-FR" sz="1800" dirty="0" err="1">
                <a:solidFill>
                  <a:schemeClr val="tx1"/>
                </a:solidFill>
              </a:rPr>
              <a:t>hidden</a:t>
            </a:r>
            <a:r>
              <a:rPr lang="fr-FR" sz="1800" dirty="0">
                <a:solidFill>
                  <a:schemeClr val="tx1"/>
                </a:solidFill>
              </a:rPr>
              <a:t> topics: </a:t>
            </a:r>
            <a:r>
              <a:rPr lang="fr-FR" sz="1800" dirty="0" err="1">
                <a:solidFill>
                  <a:schemeClr val="tx1"/>
                </a:solidFill>
              </a:rPr>
              <a:t>understanding</a:t>
            </a:r>
            <a:r>
              <a:rPr lang="fr-FR" sz="1800" dirty="0">
                <a:solidFill>
                  <a:schemeClr val="tx1"/>
                </a:solidFill>
              </a:rPr>
              <a:t> rating dimensions </a:t>
            </a:r>
            <a:r>
              <a:rPr lang="fr-FR" sz="1800" dirty="0" err="1">
                <a:solidFill>
                  <a:schemeClr val="tx1"/>
                </a:solidFill>
              </a:rPr>
              <a:t>with</a:t>
            </a:r>
            <a:r>
              <a:rPr lang="fr-FR" sz="1800" dirty="0">
                <a:solidFill>
                  <a:schemeClr val="tx1"/>
                </a:solidFill>
              </a:rPr>
              <a:t> </a:t>
            </a:r>
            <a:r>
              <a:rPr lang="fr-FR" sz="1800" dirty="0" err="1">
                <a:solidFill>
                  <a:schemeClr val="tx1"/>
                </a:solidFill>
              </a:rPr>
              <a:t>review</a:t>
            </a:r>
            <a:r>
              <a:rPr lang="fr-FR" sz="1800" dirty="0">
                <a:solidFill>
                  <a:schemeClr val="tx1"/>
                </a:solidFill>
              </a:rPr>
              <a:t> </a:t>
            </a:r>
            <a:r>
              <a:rPr lang="fr-FR" sz="1800" dirty="0" err="1">
                <a:solidFill>
                  <a:schemeClr val="tx1"/>
                </a:solidFill>
              </a:rPr>
              <a:t>text</a:t>
            </a:r>
            <a:r>
              <a:rPr lang="fr-FR" sz="1800" dirty="0">
                <a:solidFill>
                  <a:schemeClr val="tx1"/>
                </a:solidFill>
              </a:rPr>
              <a:t> ». In: </a:t>
            </a:r>
            <a:r>
              <a:rPr lang="fr-FR" sz="1800" dirty="0" err="1">
                <a:solidFill>
                  <a:schemeClr val="tx1"/>
                </a:solidFill>
              </a:rPr>
              <a:t>Proceedings</a:t>
            </a:r>
            <a:r>
              <a:rPr lang="fr-FR" sz="1800" dirty="0">
                <a:solidFill>
                  <a:schemeClr val="tx1"/>
                </a:solidFill>
              </a:rPr>
              <a:t> of the 7th ACM </a:t>
            </a:r>
            <a:r>
              <a:rPr lang="fr-FR" sz="1800" dirty="0" err="1">
                <a:solidFill>
                  <a:schemeClr val="tx1"/>
                </a:solidFill>
              </a:rPr>
              <a:t>conference</a:t>
            </a:r>
            <a:r>
              <a:rPr lang="fr-FR" sz="1800" dirty="0">
                <a:solidFill>
                  <a:schemeClr val="tx1"/>
                </a:solidFill>
              </a:rPr>
              <a:t> on </a:t>
            </a:r>
            <a:r>
              <a:rPr lang="fr-FR" sz="1800" dirty="0" err="1">
                <a:solidFill>
                  <a:schemeClr val="tx1"/>
                </a:solidFill>
              </a:rPr>
              <a:t>Recommender</a:t>
            </a:r>
            <a:r>
              <a:rPr lang="fr-FR" sz="1800" dirty="0">
                <a:solidFill>
                  <a:schemeClr val="tx1"/>
                </a:solidFill>
              </a:rPr>
              <a:t> </a:t>
            </a:r>
            <a:r>
              <a:rPr lang="fr-FR" sz="1800" dirty="0" err="1">
                <a:solidFill>
                  <a:schemeClr val="tx1"/>
                </a:solidFill>
              </a:rPr>
              <a:t>systems</a:t>
            </a:r>
            <a:r>
              <a:rPr lang="fr-FR" sz="1800" dirty="0">
                <a:solidFill>
                  <a:schemeClr val="tx1"/>
                </a:solidFill>
              </a:rPr>
              <a:t>. ACM, pp. 165–172 </a:t>
            </a:r>
          </a:p>
          <a:p>
            <a:pPr marL="342900" indent="-342900">
              <a:buFont typeface="+mj-lt"/>
              <a:buAutoNum type="arabicPeriod"/>
            </a:pPr>
            <a:r>
              <a:rPr lang="fr-FR" sz="1800" dirty="0" err="1">
                <a:solidFill>
                  <a:schemeClr val="tx1"/>
                </a:solidFill>
              </a:rPr>
              <a:t>Bojanowski</a:t>
            </a:r>
            <a:r>
              <a:rPr lang="fr-FR" sz="1800" dirty="0">
                <a:solidFill>
                  <a:schemeClr val="tx1"/>
                </a:solidFill>
              </a:rPr>
              <a:t>, Piotr, Edouard Grave, Armand </a:t>
            </a:r>
            <a:r>
              <a:rPr lang="fr-FR" sz="1800" dirty="0" err="1">
                <a:solidFill>
                  <a:schemeClr val="tx1"/>
                </a:solidFill>
              </a:rPr>
              <a:t>Joulin</a:t>
            </a:r>
            <a:r>
              <a:rPr lang="fr-FR" sz="1800" dirty="0">
                <a:solidFill>
                  <a:schemeClr val="tx1"/>
                </a:solidFill>
              </a:rPr>
              <a:t>, and Tomas </a:t>
            </a:r>
            <a:r>
              <a:rPr lang="fr-FR" sz="1800" dirty="0" err="1">
                <a:solidFill>
                  <a:schemeClr val="tx1"/>
                </a:solidFill>
              </a:rPr>
              <a:t>Mikolov</a:t>
            </a:r>
            <a:r>
              <a:rPr lang="fr-FR" sz="1800" dirty="0">
                <a:solidFill>
                  <a:schemeClr val="tx1"/>
                </a:solidFill>
              </a:rPr>
              <a:t> (2016). « </a:t>
            </a:r>
            <a:r>
              <a:rPr lang="fr-FR" sz="1800" dirty="0" err="1">
                <a:solidFill>
                  <a:schemeClr val="tx1"/>
                </a:solidFill>
              </a:rPr>
              <a:t>Enriching</a:t>
            </a:r>
            <a:r>
              <a:rPr lang="fr-FR" sz="1800" dirty="0">
                <a:solidFill>
                  <a:schemeClr val="tx1"/>
                </a:solidFill>
              </a:rPr>
              <a:t> Word </a:t>
            </a:r>
            <a:r>
              <a:rPr lang="fr-FR" sz="1800" dirty="0" err="1">
                <a:solidFill>
                  <a:schemeClr val="tx1"/>
                </a:solidFill>
              </a:rPr>
              <a:t>Vectors</a:t>
            </a:r>
            <a:r>
              <a:rPr lang="fr-FR" sz="1800" dirty="0">
                <a:solidFill>
                  <a:schemeClr val="tx1"/>
                </a:solidFill>
              </a:rPr>
              <a:t> </a:t>
            </a:r>
            <a:r>
              <a:rPr lang="fr-FR" sz="1800" dirty="0" err="1">
                <a:solidFill>
                  <a:schemeClr val="tx1"/>
                </a:solidFill>
              </a:rPr>
              <a:t>with</a:t>
            </a:r>
            <a:r>
              <a:rPr lang="fr-FR" sz="1800" dirty="0">
                <a:solidFill>
                  <a:schemeClr val="tx1"/>
                </a:solidFill>
              </a:rPr>
              <a:t> </a:t>
            </a:r>
            <a:r>
              <a:rPr lang="fr-FR" sz="1800" dirty="0" err="1">
                <a:solidFill>
                  <a:schemeClr val="tx1"/>
                </a:solidFill>
              </a:rPr>
              <a:t>Subword</a:t>
            </a:r>
            <a:r>
              <a:rPr lang="fr-FR" sz="1800" dirty="0">
                <a:solidFill>
                  <a:schemeClr val="tx1"/>
                </a:solidFill>
              </a:rPr>
              <a:t> Information ». In: Transactions of </a:t>
            </a:r>
            <a:r>
              <a:rPr lang="fr-FR" sz="1800" dirty="0" err="1">
                <a:solidFill>
                  <a:schemeClr val="tx1"/>
                </a:solidFill>
              </a:rPr>
              <a:t>theAssociation</a:t>
            </a:r>
            <a:r>
              <a:rPr lang="fr-FR" sz="1800" dirty="0">
                <a:solidFill>
                  <a:schemeClr val="tx1"/>
                </a:solidFill>
              </a:rPr>
              <a:t> for </a:t>
            </a:r>
            <a:r>
              <a:rPr lang="fr-FR" sz="1800" dirty="0" err="1">
                <a:solidFill>
                  <a:schemeClr val="tx1"/>
                </a:solidFill>
              </a:rPr>
              <a:t>Computational</a:t>
            </a:r>
            <a:r>
              <a:rPr lang="fr-FR" sz="1800" dirty="0">
                <a:solidFill>
                  <a:schemeClr val="tx1"/>
                </a:solidFill>
              </a:rPr>
              <a:t> </a:t>
            </a:r>
            <a:r>
              <a:rPr lang="fr-FR" sz="1800" dirty="0" err="1">
                <a:solidFill>
                  <a:schemeClr val="tx1"/>
                </a:solidFill>
              </a:rPr>
              <a:t>Linguistics</a:t>
            </a:r>
            <a:r>
              <a:rPr lang="fr-FR" sz="1800" dirty="0">
                <a:solidFill>
                  <a:schemeClr val="tx1"/>
                </a:solidFill>
              </a:rPr>
              <a:t>.</a:t>
            </a:r>
          </a:p>
        </p:txBody>
      </p:sp>
    </p:spTree>
    <p:extLst>
      <p:ext uri="{BB962C8B-B14F-4D97-AF65-F5344CB8AC3E}">
        <p14:creationId xmlns:p14="http://schemas.microsoft.com/office/powerpoint/2010/main" val="1545443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65</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66</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55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err="1"/>
              <a:t>TransNet</a:t>
            </a:r>
            <a:r>
              <a:rPr lang="en-US" dirty="0"/>
              <a:t> illustration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67</a:t>
            </a:fld>
            <a:endParaRPr lang="en-US" dirty="0"/>
          </a:p>
        </p:txBody>
      </p:sp>
      <p:pic>
        <p:nvPicPr>
          <p:cNvPr id="10" name="Image 9">
            <a:extLst>
              <a:ext uri="{FF2B5EF4-FFF2-40B4-BE49-F238E27FC236}">
                <a16:creationId xmlns:a16="http://schemas.microsoft.com/office/drawing/2014/main" id="{E8C03AF3-9A15-E440-82F7-7621C382E6AF}"/>
              </a:ext>
            </a:extLst>
          </p:cNvPr>
          <p:cNvPicPr>
            <a:picLocks noChangeAspect="1"/>
          </p:cNvPicPr>
          <p:nvPr/>
        </p:nvPicPr>
        <p:blipFill>
          <a:blip r:embed="rId3"/>
          <a:stretch>
            <a:fillRect/>
          </a:stretch>
        </p:blipFill>
        <p:spPr>
          <a:xfrm>
            <a:off x="1137412" y="1069659"/>
            <a:ext cx="6869176" cy="5461208"/>
          </a:xfrm>
          <a:prstGeom prst="rect">
            <a:avLst/>
          </a:prstGeom>
        </p:spPr>
      </p:pic>
    </p:spTree>
    <p:extLst>
      <p:ext uri="{BB962C8B-B14F-4D97-AF65-F5344CB8AC3E}">
        <p14:creationId xmlns:p14="http://schemas.microsoft.com/office/powerpoint/2010/main" val="31764552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68</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69</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70</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Job rewriting architecture</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71</a:t>
            </a:fld>
            <a:endParaRPr lang="fr-FR" dirty="0"/>
          </a:p>
        </p:txBody>
      </p:sp>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pic>
        <p:nvPicPr>
          <p:cNvPr id="7" name="Espace réservé du contenu 4">
            <a:extLst>
              <a:ext uri="{FF2B5EF4-FFF2-40B4-BE49-F238E27FC236}">
                <a16:creationId xmlns:a16="http://schemas.microsoft.com/office/drawing/2014/main" id="{88EEE077-FA35-3A4B-A1DB-C3FC9AC69252}"/>
              </a:ext>
            </a:extLst>
          </p:cNvPr>
          <p:cNvPicPr>
            <a:picLocks noGrp="1" noChangeAspect="1"/>
          </p:cNvPicPr>
          <p:nvPr>
            <p:ph idx="1"/>
          </p:nvPr>
        </p:nvPicPr>
        <p:blipFill>
          <a:blip r:embed="rId2"/>
          <a:stretch>
            <a:fillRect/>
          </a:stretch>
        </p:blipFill>
        <p:spPr>
          <a:xfrm>
            <a:off x="1405263" y="1176338"/>
            <a:ext cx="6333474" cy="5068887"/>
          </a:xfrm>
        </p:spPr>
      </p:pic>
    </p:spTree>
    <p:extLst>
      <p:ext uri="{BB962C8B-B14F-4D97-AF65-F5344CB8AC3E}">
        <p14:creationId xmlns:p14="http://schemas.microsoft.com/office/powerpoint/2010/main" val="14869312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72</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rgbClr val="FF0000"/>
                </a:solidFill>
              </a:rPr>
              <a:t>[1]</a:t>
            </a:r>
            <a:r>
              <a:rPr lang="fr-FR" i="1" dirty="0">
                <a:solidFill>
                  <a:srgbClr val="FF0000"/>
                </a:solidFill>
              </a:rPr>
              <a:t> R. </a:t>
            </a:r>
            <a:r>
              <a:rPr lang="fr-FR" i="1" dirty="0" err="1">
                <a:solidFill>
                  <a:srgbClr val="FF0000"/>
                </a:solidFill>
              </a:rPr>
              <a:t>Tibshirani</a:t>
            </a:r>
            <a:r>
              <a:rPr lang="fr-FR" i="1" dirty="0">
                <a:solidFill>
                  <a:srgbClr val="FF0000"/>
                </a:solidFill>
              </a:rPr>
              <a:t>, 1994</a:t>
            </a:r>
            <a:r>
              <a:rPr lang="en-US" i="1" dirty="0">
                <a:solidFill>
                  <a:srgbClr val="FF0000"/>
                </a:solidFill>
              </a:rPr>
              <a:t> </a:t>
            </a:r>
            <a:r>
              <a:rPr lang="en-US" i="1" dirty="0">
                <a:solidFill>
                  <a:schemeClr val="tx1">
                    <a:lumMod val="75000"/>
                    <a:lumOff val="25000"/>
                  </a:schemeClr>
                </a:solidFill>
              </a:rPr>
              <a:t>,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8</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5.9|12.5|17.6|19.1"/>
</p:tagLst>
</file>

<file path=ppt/tags/tag4.xml><?xml version="1.0" encoding="utf-8"?>
<p:tagLst xmlns:a="http://schemas.openxmlformats.org/drawingml/2006/main" xmlns:r="http://schemas.openxmlformats.org/officeDocument/2006/relationships" xmlns:p="http://schemas.openxmlformats.org/presentationml/2006/main">
  <p:tag name="TIMING" val="|54.6|18.6|63.4"/>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113345</TotalTime>
  <Words>5873</Words>
  <Application>Microsoft Macintosh PowerPoint</Application>
  <PresentationFormat>Affichage à l'écran (4:3)</PresentationFormat>
  <Paragraphs>789</Paragraphs>
  <Slides>73</Slides>
  <Notes>58</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73</vt:i4>
      </vt:variant>
    </vt:vector>
  </HeadingPairs>
  <TitlesOfParts>
    <vt:vector size="83"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Deep NLP for user representation</vt:lpstr>
      <vt:lpstr>Problematics</vt:lpstr>
      <vt:lpstr>Problematics</vt:lpstr>
      <vt:lpstr>Problematics</vt:lpstr>
      <vt:lpstr>Problematics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Sentiment Analysis Module</vt:lpstr>
      <vt:lpstr>The model : HRAN, RBA</vt:lpstr>
      <vt:lpstr>The model : HRAN,  personalized attention</vt:lpstr>
      <vt:lpstr>The model : HRAN,  personalized attention</vt:lpstr>
      <vt:lpstr>The model : HRAN,  personalized attention</vt:lpstr>
      <vt:lpstr>The model : HRAN, overview</vt:lpstr>
      <vt:lpstr>Results – sentiment analysis</vt:lpstr>
      <vt:lpstr>Results</vt:lpstr>
      <vt:lpstr>Attention Visualization</vt:lpstr>
      <vt:lpstr>Conclusion</vt:lpstr>
      <vt:lpstr>AN NLP APPROACH TO PROFESSIONAL PROFILE LEARNING AND EVALUATION</vt:lpstr>
      <vt:lpstr>Motivation &amp; Problematic</vt:lpstr>
      <vt:lpstr>Motivation &amp; Problematic</vt:lpstr>
      <vt:lpstr>Motivation &amp; Problematic</vt:lpstr>
      <vt:lpstr>Motivation and intuition</vt:lpstr>
      <vt:lpstr>Motivation and intuition</vt:lpstr>
      <vt:lpstr>Motivation and intuition</vt:lpstr>
      <vt:lpstr>Resume overview</vt:lpstr>
      <vt:lpstr>Data &amp; Task</vt:lpstr>
      <vt:lpstr>Data - Example</vt:lpstr>
      <vt:lpstr>The model : Resume</vt:lpstr>
      <vt:lpstr>Related work - FastText</vt:lpstr>
      <vt:lpstr>Related work - ELMo</vt:lpstr>
      <vt:lpstr>The model : Resume</vt:lpstr>
      <vt:lpstr>Results - Classification</vt:lpstr>
      <vt:lpstr>Results</vt:lpstr>
      <vt:lpstr>Results</vt:lpstr>
      <vt:lpstr>Conclusion</vt:lpstr>
      <vt:lpstr>USER DYNAMIC MODELING</vt:lpstr>
      <vt:lpstr>User Dynamic Modeling</vt:lpstr>
      <vt:lpstr>User Dynamic Modeling</vt:lpstr>
      <vt:lpstr>User Dynamic Modeling </vt:lpstr>
      <vt:lpstr>User Dynamic Modeling - Challenges</vt:lpstr>
      <vt:lpstr>User Dynamic Modeling - Challenges</vt:lpstr>
      <vt:lpstr>User Dynamic Modeling - Challenges</vt:lpstr>
      <vt:lpstr>Job Expertise Rewriting</vt:lpstr>
      <vt:lpstr>Job Expertise Rewriting</vt:lpstr>
      <vt:lpstr>Industry Latent Space Structuring via VAE </vt:lpstr>
      <vt:lpstr>Industry Latent Space Structuring via VAE </vt:lpstr>
      <vt:lpstr>Industry Latent Space Structuring via VAE </vt:lpstr>
      <vt:lpstr>User Dynamic Modeling - Obstacles</vt:lpstr>
      <vt:lpstr>Conclusion</vt:lpstr>
      <vt:lpstr>Contributions</vt:lpstr>
      <vt:lpstr>Perspectives</vt:lpstr>
      <vt:lpstr>Perspectives</vt:lpstr>
      <vt:lpstr>Thank You!</vt:lpstr>
      <vt:lpstr>References  ⠐ Appendix</vt:lpstr>
      <vt:lpstr>References</vt:lpstr>
      <vt:lpstr>Appendix for HRAN</vt:lpstr>
      <vt:lpstr>The model : HRAN, RBA – our version</vt:lpstr>
      <vt:lpstr>TransNet illustration</vt:lpstr>
      <vt:lpstr>Appendix for Resumé</vt:lpstr>
      <vt:lpstr>ELMo Architecture - detail</vt:lpstr>
      <vt:lpstr>Appendix for User Modeling</vt:lpstr>
      <vt:lpstr>Job rewriting architecture</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858</cp:revision>
  <cp:lastPrinted>2019-10-02T17:13:17Z</cp:lastPrinted>
  <dcterms:created xsi:type="dcterms:W3CDTF">2017-04-20T22:33:02Z</dcterms:created>
  <dcterms:modified xsi:type="dcterms:W3CDTF">2021-11-22T10:09:53Z</dcterms:modified>
  <cp:category/>
</cp:coreProperties>
</file>